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8" r:id="rId3"/>
    <p:sldId id="262" r:id="rId4"/>
    <p:sldId id="259" r:id="rId5"/>
    <p:sldId id="260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enna" initials="B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686" autoAdjust="0"/>
  </p:normalViewPr>
  <p:slideViewPr>
    <p:cSldViewPr>
      <p:cViewPr varScale="1">
        <p:scale>
          <a:sx n="81" d="100"/>
          <a:sy n="81" d="100"/>
        </p:scale>
        <p:origin x="780" y="3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61031-B074-461D-A210-5C594670476A}" type="datetimeFigureOut">
              <a:rPr lang="en-US" smtClean="0"/>
              <a:t>1/3/2019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DBA949-C935-4890-A933-A1B52645A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13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apanexperterna.se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75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33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933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On the regular schedule, 14% of students get 8 or more hours of sleep. On the new schedule, 44% of students get 8 or more hours of sleep. Therefore, the bar representing the percentage of students on the new schedule is higher on the y-axis than the bar representing the percentage of students on the regular schedule.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603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13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 credit: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www.japanexperterna.se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dirty="0"/>
              <a:t>https://flic.kr/p/sBDC4d</a:t>
            </a:r>
            <a:r>
              <a:rPr lang="en-US" baseline="0" dirty="0"/>
              <a:t> 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BA949-C935-4890-A933-A1B52645A51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537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2B20-8A18-4C1E-9059-AD93434E351F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341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69AB8-3D1D-487D-B1C6-BA40C5C647A4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5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B65D6-6C9A-470F-9BA9-04E61766BAC3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32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B8A04-88B7-4B78-9B80-BAC65466A171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22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2D11D-D880-4ACA-883D-52034F366819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3838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6E2694-E3D5-4906-8148-4F1D260383FC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75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5646C-EDB4-4557-91B8-9AC5F99F5B01}" type="datetime1">
              <a:rPr lang="en-US" smtClean="0"/>
              <a:t>1/3/2019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318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C3D74-6EEB-483B-BED3-F7EC45134C66}" type="datetime1">
              <a:rPr lang="en-US" smtClean="0"/>
              <a:t>1/3/2019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75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03302-8623-4A82-8BE0-E9C988BB070E}" type="datetime1">
              <a:rPr lang="en-US" smtClean="0"/>
              <a:t>1/3/2019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067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CFE4268F-A555-4778-A58B-80F7FBFF27BB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10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5128C-871D-40B4-9DF9-0E49FFF9D40F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773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500A781-C022-4D4E-A4F5-EE6B95126278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12FA4AF-9759-45A7-81B5-DBE970266FCF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03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hyperlink" Target="http://bit.ly/2xPqWM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85405" y="6459786"/>
            <a:ext cx="984019" cy="365125"/>
          </a:xfrm>
        </p:spPr>
        <p:txBody>
          <a:bodyPr/>
          <a:lstStyle/>
          <a:p>
            <a:fld id="{A12FA4AF-9759-45A7-81B5-DBE970266FCF}" type="slidenum">
              <a:rPr lang="en-US" smtClean="0"/>
              <a:t>1</a:t>
            </a:fld>
            <a:endParaRPr lang="en-US"/>
          </a:p>
        </p:txBody>
      </p:sp>
      <p:sp>
        <p:nvSpPr>
          <p:cNvPr id="3" name="Title"/>
          <p:cNvSpPr/>
          <p:nvPr/>
        </p:nvSpPr>
        <p:spPr>
          <a:xfrm>
            <a:off x="146619" y="76200"/>
            <a:ext cx="8770884" cy="163121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Intro Psych Scientific Reasoning Module #4: School Start Time</a:t>
            </a:r>
          </a:p>
        </p:txBody>
      </p:sp>
      <p:pic>
        <p:nvPicPr>
          <p:cNvPr id="5" name="Picture 4" descr="Exhausted teen asleep on couch with textbook on chest. Also includes the title of the module: &quot;Intro Psych Scientific Reasoning Module #4: School Start Time&quot;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15"/>
            <a:ext cx="9169191" cy="6324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47823" y="6400800"/>
            <a:ext cx="8839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/>
              <a:t>Boergers</a:t>
            </a:r>
            <a:r>
              <a:rPr lang="en-US" sz="800" dirty="0"/>
              <a:t>, J., Gable, C. J., Owens, J. A. (2014) Later school start time is associated with improved sleep and daytime functioning in adolescents. </a:t>
            </a:r>
            <a:r>
              <a:rPr lang="en-US" sz="800" i="1" dirty="0"/>
              <a:t>Journal of Developmental &amp; Behavioral Pediatrics, 35</a:t>
            </a:r>
            <a:r>
              <a:rPr lang="en-US" sz="800" dirty="0"/>
              <a:t>, 11-17.</a:t>
            </a:r>
          </a:p>
        </p:txBody>
      </p:sp>
    </p:spTree>
    <p:extLst>
      <p:ext uri="{BB962C8B-B14F-4D97-AF65-F5344CB8AC3E}">
        <p14:creationId xmlns:p14="http://schemas.microsoft.com/office/powerpoint/2010/main" val="689006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Why Change School Start Times?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3444241" cy="4023360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During puberty, there is a shift in circadian preference to “evening” type</a:t>
            </a:r>
          </a:p>
          <a:p>
            <a:pPr marL="201168" lvl="1" indent="0">
              <a:buNone/>
            </a:pPr>
            <a:endParaRPr lang="en-US" dirty="0"/>
          </a:p>
          <a:p>
            <a:pPr lvl="1"/>
            <a:r>
              <a:rPr lang="en-US" dirty="0"/>
              <a:t>Many high school students report not obtaining the recommended 8.5-9.5 hours of sleep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i="1" dirty="0"/>
              <a:t>What factors would a school need to consider in changing the start time?</a:t>
            </a:r>
          </a:p>
        </p:txBody>
      </p:sp>
      <p:pic>
        <p:nvPicPr>
          <p:cNvPr id="4" name="Picture 3" descr="exhausted teen asleep on couch with textbook on ches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520" y="2133600"/>
            <a:ext cx="4438273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4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Evidence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boarding school changed its start time</a:t>
            </a:r>
          </a:p>
          <a:p>
            <a:r>
              <a:rPr lang="en-US" dirty="0"/>
              <a:t>Examined effects on a number of outcome measures</a:t>
            </a:r>
          </a:p>
          <a:p>
            <a:endParaRPr lang="en-US" dirty="0"/>
          </a:p>
          <a:p>
            <a:pPr algn="ctr"/>
            <a:r>
              <a:rPr lang="en-US" i="1" dirty="0"/>
              <a:t>Read the study description. In a small group, answer the associated questions.  </a:t>
            </a:r>
          </a:p>
        </p:txBody>
      </p:sp>
    </p:spTree>
    <p:extLst>
      <p:ext uri="{BB962C8B-B14F-4D97-AF65-F5344CB8AC3E}">
        <p14:creationId xmlns:p14="http://schemas.microsoft.com/office/powerpoint/2010/main" val="2190842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4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2400" y="301843"/>
            <a:ext cx="8747760" cy="1450757"/>
          </a:xfrm>
        </p:spPr>
        <p:txBody>
          <a:bodyPr>
            <a:normAutofit/>
          </a:bodyPr>
          <a:lstStyle/>
          <a:p>
            <a:r>
              <a:rPr lang="en-US" sz="3200" b="1" dirty="0"/>
              <a:t>Figure 4.1. Percentage of students getting 8 or more hours of sleep by school schedule</a:t>
            </a:r>
          </a:p>
        </p:txBody>
      </p:sp>
      <p:pic>
        <p:nvPicPr>
          <p:cNvPr id="8" name="Picture 7" descr="The graph is a bar chart showing the percentage of students getting 8 or more hours of sleep, separated by school schedule. See notes pane for further description. &#10;&#10;">
            <a:extLst>
              <a:ext uri="{FF2B5EF4-FFF2-40B4-BE49-F238E27FC236}">
                <a16:creationId xmlns:a16="http://schemas.microsoft.com/office/drawing/2014/main" id="{E5D43EAD-03EF-41CC-83E9-D92B0F6AB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650" y="1828800"/>
            <a:ext cx="5486400" cy="420364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19200" y="6400800"/>
            <a:ext cx="662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  <a:lumOff val="5000"/>
                  </a:schemeClr>
                </a:solidFill>
              </a:rPr>
              <a:t>*assume any differences between groups are statistically significant</a:t>
            </a:r>
          </a:p>
        </p:txBody>
      </p:sp>
    </p:spTree>
    <p:extLst>
      <p:ext uri="{BB962C8B-B14F-4D97-AF65-F5344CB8AC3E}">
        <p14:creationId xmlns:p14="http://schemas.microsoft.com/office/powerpoint/2010/main" val="2524256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86604"/>
            <a:ext cx="8915400" cy="1450757"/>
          </a:xfrm>
        </p:spPr>
        <p:txBody>
          <a:bodyPr>
            <a:noAutofit/>
          </a:bodyPr>
          <a:lstStyle/>
          <a:p>
            <a:r>
              <a:rPr lang="en-US" sz="3200" b="1" dirty="0"/>
              <a:t>Table 4.1. Percentages of students reporting daytime sleepiness behaviors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514341"/>
              </p:ext>
            </p:extLst>
          </p:nvPr>
        </p:nvGraphicFramePr>
        <p:xfrm>
          <a:off x="304800" y="1981200"/>
          <a:ext cx="8382000" cy="3276600"/>
        </p:xfrm>
        <a:graphic>
          <a:graphicData uri="http://schemas.openxmlformats.org/drawingml/2006/table">
            <a:tbl>
              <a:tblPr firstRow="1">
                <a:tableStyleId>{2D5ABB26-0587-4C30-8999-92F81FD0307C}</a:tableStyleId>
              </a:tblPr>
              <a:tblGrid>
                <a:gridCol w="449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Daytime Sleepiness Behaviors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Regular Schedule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New Schedule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560">
                <a:tc>
                  <a:txBody>
                    <a:bodyPr/>
                    <a:lstStyle/>
                    <a:p>
                      <a:r>
                        <a:rPr lang="en-US" dirty="0"/>
                        <a:t>Napped at least sometimes on school days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r>
                        <a:rPr lang="en-US" dirty="0"/>
                        <a:t>Arrived late to class at least once in past two weeks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920">
                <a:tc>
                  <a:txBody>
                    <a:bodyPr/>
                    <a:lstStyle/>
                    <a:p>
                      <a:r>
                        <a:rPr lang="en-US" dirty="0"/>
                        <a:t>Struggled to stay awake and/or fell asleep in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Too tired to do schoolwork somewhat or much of the time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278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2FA4AF-9759-45A7-81B5-DBE970266FCF}" type="slidenum">
              <a:rPr lang="en-US" smtClean="0"/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Your Own Study: </a:t>
            </a:r>
            <a:br>
              <a:rPr lang="en-US" dirty="0"/>
            </a:br>
            <a:r>
              <a:rPr lang="en-US" dirty="0" err="1"/>
              <a:t>Screentime</a:t>
            </a:r>
            <a:r>
              <a:rPr lang="en-US" dirty="0"/>
              <a:t> and Sleep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60237" y="381000"/>
            <a:ext cx="5009393" cy="6248400"/>
          </a:xfrm>
        </p:spPr>
        <p:txBody>
          <a:bodyPr>
            <a:normAutofit/>
          </a:bodyPr>
          <a:lstStyle/>
          <a:p>
            <a:r>
              <a:rPr lang="en-US" dirty="0"/>
              <a:t>Recently, parents, teachers, and researchers have been concerned about the effects of late night screen time on teenagers’ sleep. </a:t>
            </a:r>
          </a:p>
          <a:p>
            <a:endParaRPr lang="en-US" dirty="0"/>
          </a:p>
          <a:p>
            <a:r>
              <a:rPr lang="en-US" dirty="0"/>
              <a:t>Design a true experiment that would allow you to test the effects of late night screen time on sleep. </a:t>
            </a:r>
          </a:p>
          <a:p>
            <a:endParaRPr lang="en-US" dirty="0"/>
          </a:p>
          <a:p>
            <a:r>
              <a:rPr lang="en-US" dirty="0"/>
              <a:t>In your answer, identify at least one IV, at least one DV, and remember to make it a true experiment that allows researchers to draw a </a:t>
            </a:r>
            <a:r>
              <a:rPr lang="en-US" i="1" dirty="0"/>
              <a:t>causal</a:t>
            </a:r>
            <a:r>
              <a:rPr lang="en-US" dirty="0"/>
              <a:t> connection between screen time and sleep. </a:t>
            </a:r>
          </a:p>
          <a:p>
            <a:endParaRPr lang="en-US" dirty="0"/>
          </a:p>
          <a:p>
            <a:r>
              <a:rPr lang="en-US" dirty="0"/>
              <a:t>Want an extra challenge? In addition to screen time, include age (teens versus middle age adults) as a second IV. </a:t>
            </a:r>
          </a:p>
          <a:p>
            <a:endParaRPr lang="en-US" dirty="0"/>
          </a:p>
        </p:txBody>
      </p:sp>
      <p:pic>
        <p:nvPicPr>
          <p:cNvPr id="3" name="Picture 2" descr="Person looking at their cell phone in the dark. The screen of the cell phone is bright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3657600"/>
            <a:ext cx="2286000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49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FAE61D-1BBB-4C2C-AFE1-74ED4F0DC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59ABCEA-ACFD-4726-8ADC-5E46965D8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Intro Psych Scientific Reasoning Module #4: School Start Time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7322A-5C61-4E03-9291-D91323C56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780" y="1905000"/>
            <a:ext cx="7543801" cy="40233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Suggested citation: </a:t>
            </a:r>
          </a:p>
          <a:p>
            <a:r>
              <a:rPr lang="en-US" dirty="0"/>
              <a:t>Becker-Blease, K. A., Stevens, C., &amp; </a:t>
            </a:r>
            <a:r>
              <a:rPr lang="en-US" dirty="0" err="1"/>
              <a:t>Witkow</a:t>
            </a:r>
            <a:r>
              <a:rPr lang="en-US" dirty="0"/>
              <a:t>, M. R. (2017). Intro Psych Scientific Reasoning Modules.  Retrieved from </a:t>
            </a:r>
            <a:r>
              <a:rPr lang="en-US" dirty="0">
                <a:hlinkClick r:id="rId2"/>
              </a:rPr>
              <a:t>http://bit.ly/2xPqWMN</a:t>
            </a:r>
            <a:endParaRPr lang="en-US" dirty="0"/>
          </a:p>
          <a:p>
            <a:endParaRPr lang="en-US" dirty="0"/>
          </a:p>
          <a:p>
            <a:r>
              <a:rPr lang="en-US" dirty="0"/>
              <a:t>This work was funded by the National Science Foundation DUE # 105060. </a:t>
            </a:r>
          </a:p>
          <a:p>
            <a:endParaRPr lang="en-US" dirty="0"/>
          </a:p>
          <a:p>
            <a:r>
              <a:rPr lang="en-US" dirty="0"/>
              <a:t>The module is licensed under a </a:t>
            </a:r>
            <a:r>
              <a:rPr lang="en-US" dirty="0">
                <a:hlinkClick r:id="rId3"/>
              </a:rPr>
              <a:t>Creative Commons Attribution 4.0 International License</a:t>
            </a:r>
            <a:r>
              <a:rPr lang="en-US" dirty="0"/>
              <a:t>. </a:t>
            </a:r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5289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10751</TotalTime>
  <Words>507</Words>
  <Application>Microsoft Office PowerPoint</Application>
  <PresentationFormat>On-screen Show (4:3)</PresentationFormat>
  <Paragraphs>62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Calibri</vt:lpstr>
      <vt:lpstr>Calibri Light</vt:lpstr>
      <vt:lpstr>Retrospect</vt:lpstr>
      <vt:lpstr>PowerPoint Presentation</vt:lpstr>
      <vt:lpstr>Why Change School Start Times?</vt:lpstr>
      <vt:lpstr>Experimental Evidence</vt:lpstr>
      <vt:lpstr>Figure 4.1. Percentage of students getting 8 or more hours of sleep by school schedule</vt:lpstr>
      <vt:lpstr>Table 4.1. Percentages of students reporting daytime sleepiness behaviors</vt:lpstr>
      <vt:lpstr>Design Your Own Study:  Screentime and Sleep</vt:lpstr>
      <vt:lpstr>Intro Psych Scientific Reasoning Module #4: School Start Time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</dc:creator>
  <cp:lastModifiedBy>Raechel Soicher</cp:lastModifiedBy>
  <cp:revision>50</cp:revision>
  <dcterms:created xsi:type="dcterms:W3CDTF">2015-06-25T02:03:30Z</dcterms:created>
  <dcterms:modified xsi:type="dcterms:W3CDTF">2019-01-03T16:49:28Z</dcterms:modified>
</cp:coreProperties>
</file>