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8"/>
  </p:notesMasterIdLst>
  <p:sldIdLst>
    <p:sldId id="256" r:id="rId2"/>
    <p:sldId id="262" r:id="rId3"/>
    <p:sldId id="263" r:id="rId4"/>
    <p:sldId id="259" r:id="rId5"/>
    <p:sldId id="265" r:id="rId6"/>
    <p:sldId id="26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497" autoAdjust="0"/>
  </p:normalViewPr>
  <p:slideViewPr>
    <p:cSldViewPr>
      <p:cViewPr varScale="1">
        <p:scale>
          <a:sx n="79" d="100"/>
          <a:sy n="79" d="100"/>
        </p:scale>
        <p:origin x="840" y="7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35133E-D128-438D-BE43-FC8E8B88EED6}" type="datetimeFigureOut">
              <a:rPr lang="en-US" smtClean="0"/>
              <a:t>1/3/2019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1191A-93CF-4BFD-AC07-3AA4B3D0AF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338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Source: https://en.wikipedia.org/wiki/Witness_impeachment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Loftus, E. F. (1975). Leading questions and the eyewitness report. </a:t>
            </a:r>
            <a:r>
              <a:rPr lang="en-US" sz="1200" i="1" dirty="0"/>
              <a:t>Cognitive </a:t>
            </a:r>
            <a:r>
              <a:rPr lang="en-US" sz="1200" i="1" dirty="0" err="1"/>
              <a:t>Psycology</a:t>
            </a:r>
            <a:r>
              <a:rPr lang="en-US" sz="1200" i="1" dirty="0"/>
              <a:t>, 7</a:t>
            </a:r>
            <a:r>
              <a:rPr lang="en-US" sz="1200" dirty="0"/>
              <a:t>, 560-572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1191A-93CF-4BFD-AC07-3AA4B3D0AFD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530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1191A-93CF-4BFD-AC07-3AA4B3D0AFD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864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1191A-93CF-4BFD-AC07-3AA4B3D0AF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939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1191A-93CF-4BFD-AC07-3AA4B3D0AF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53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F81DA-189D-4A2A-A2B6-537C5C698D34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923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B588-4E9B-4D0A-B94B-C58D87B4531A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77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971F4-66DA-40F1-833C-7C3C8ABAB126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668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8D714-81BD-4022-9CFA-6F84E3725798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747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E9AC6E-3592-41B6-9981-52A926589D9B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877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6690A-AFFF-4C71-AC85-CD824FC5E458}" type="datetime1">
              <a:rPr lang="en-US" smtClean="0"/>
              <a:t>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227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3D9D6-884C-4A43-B9D2-1CA79F5C6C60}" type="datetime1">
              <a:rPr lang="en-US" smtClean="0"/>
              <a:t>1/3/2019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66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C5053-6E5B-4989-BE4E-A56DD30AED89}" type="datetime1">
              <a:rPr lang="en-US" smtClean="0"/>
              <a:t>1/3/2019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34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A415B-E2F6-4927-86B3-6489DCA78E27}" type="datetime1">
              <a:rPr lang="en-US" smtClean="0"/>
              <a:t>1/3/2019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664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CD5205B-BE0D-46C7-8A18-EA682BE0FB6C}" type="datetime1">
              <a:rPr lang="en-US" smtClean="0"/>
              <a:t>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949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CD53D-A8B1-4C69-879C-2B22E6BC813F}" type="datetime1">
              <a:rPr lang="en-US" smtClean="0"/>
              <a:t>1/3/2019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6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1483A46-0903-4DE7-8EA3-FC1602BD603A}" type="datetime1">
              <a:rPr lang="en-US" smtClean="0"/>
              <a:t>1/3/2019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9874BA3-C9F1-48EF-90D7-5DA92BFCA79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074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uhMdC7MO0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youtu.be/PB2OegI6wvI?t=5m34s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2" Type="http://schemas.openxmlformats.org/officeDocument/2006/relationships/hyperlink" Target="http://bit.ly/2xPqWM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1</a:t>
            </a:fld>
            <a:endParaRPr lang="en-US"/>
          </a:p>
        </p:txBody>
      </p:sp>
      <p:sp>
        <p:nvSpPr>
          <p:cNvPr id="5" name="Title"/>
          <p:cNvSpPr/>
          <p:nvPr/>
        </p:nvSpPr>
        <p:spPr>
          <a:xfrm>
            <a:off x="228600" y="204954"/>
            <a:ext cx="8001000" cy="110799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sz="3200" b="1" dirty="0"/>
              <a:t>Intro Psych Scientific Reasoning Module #3: Eyewitness Memory</a:t>
            </a:r>
          </a:p>
        </p:txBody>
      </p:sp>
      <p:pic>
        <p:nvPicPr>
          <p:cNvPr id="2050" name="Picture 2" descr="lawyer talking with witness on the stand in a courtroom&#10;&#10;Also includes the title for the module &quot;Intro Psych Scientific Reasoning Module #3: Eyewitness Memory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5"/>
            <a:ext cx="9144001" cy="631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9018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2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0D56235-1521-411F-AC16-113044229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1237396"/>
          </a:xfrm>
        </p:spPr>
        <p:txBody>
          <a:bodyPr/>
          <a:lstStyle/>
          <a:p>
            <a:r>
              <a:rPr lang="en-US" dirty="0"/>
              <a:t>Eyewitness Testimony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Eyewitness memory case description</a:t>
            </a:r>
            <a:endParaRPr lang="en-US" dirty="0"/>
          </a:p>
          <a:p>
            <a:pPr lvl="1"/>
            <a:r>
              <a:rPr lang="en-US"/>
              <a:t>Play from start </a:t>
            </a:r>
            <a:r>
              <a:rPr lang="en-US" dirty="0"/>
              <a:t>- 4:46</a:t>
            </a:r>
          </a:p>
          <a:p>
            <a:r>
              <a:rPr lang="en-US" dirty="0">
                <a:hlinkClick r:id="rId4"/>
              </a:rPr>
              <a:t>Dr. Loftus discussing early studies</a:t>
            </a:r>
            <a:endParaRPr lang="en-US" dirty="0"/>
          </a:p>
          <a:p>
            <a:pPr lvl="1"/>
            <a:r>
              <a:rPr lang="en-US" dirty="0"/>
              <a:t>5:34 - 6:42 </a:t>
            </a:r>
          </a:p>
        </p:txBody>
      </p:sp>
    </p:spTree>
    <p:extLst>
      <p:ext uri="{BB962C8B-B14F-4D97-AF65-F5344CB8AC3E}">
        <p14:creationId xmlns:p14="http://schemas.microsoft.com/office/powerpoint/2010/main" val="628814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86A62-DDFC-4A70-8823-A369ED31F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3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94D0A0-83CA-4D64-AF7F-F592112DD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Handout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38DD2-733C-4F93-8AED-0C6D81556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2362200"/>
            <a:ext cx="7543801" cy="3506894"/>
          </a:xfrm>
        </p:spPr>
        <p:txBody>
          <a:bodyPr>
            <a:normAutofit/>
          </a:bodyPr>
          <a:lstStyle/>
          <a:p>
            <a:r>
              <a:rPr lang="en-US" sz="2400" dirty="0"/>
              <a:t>Please complete only the questions for Experiment 1</a:t>
            </a:r>
          </a:p>
          <a:p>
            <a:pPr lvl="1"/>
            <a:r>
              <a:rPr lang="en-US" sz="2000" dirty="0"/>
              <a:t>Figure 1 and Part I questions only</a:t>
            </a:r>
          </a:p>
          <a:p>
            <a:pPr lvl="1"/>
            <a:r>
              <a:rPr lang="en-US" sz="2000" dirty="0"/>
              <a:t>We will look at Part II later</a:t>
            </a:r>
          </a:p>
        </p:txBody>
      </p:sp>
    </p:spTree>
    <p:extLst>
      <p:ext uri="{BB962C8B-B14F-4D97-AF65-F5344CB8AC3E}">
        <p14:creationId xmlns:p14="http://schemas.microsoft.com/office/powerpoint/2010/main" val="3293802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297" y="304800"/>
            <a:ext cx="7543800" cy="780195"/>
          </a:xfrm>
        </p:spPr>
        <p:txBody>
          <a:bodyPr/>
          <a:lstStyle/>
          <a:p>
            <a:pPr algn="ctr"/>
            <a:r>
              <a:rPr lang="en-US" dirty="0"/>
              <a:t>Results of Experiment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5497" y="2057400"/>
            <a:ext cx="74676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Table 3.1. Percentage of participants who reported seeing a stop sign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D64C3C-A32D-47D7-A9A1-B2B395095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07506"/>
              </p:ext>
            </p:extLst>
          </p:nvPr>
        </p:nvGraphicFramePr>
        <p:xfrm>
          <a:off x="1676400" y="2545570"/>
          <a:ext cx="5943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>
                  <a:extLst>
                    <a:ext uri="{9D8B030D-6E8A-4147-A177-3AD203B41FA5}">
                      <a16:colId xmlns:a16="http://schemas.microsoft.com/office/drawing/2014/main" val="285679314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5756079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Leading Question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Percent Answering “Yes”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4007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“Stop Sign”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3308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“Turn Right”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5611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6768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BB30FB-5C47-4ACE-A5E7-C5AA2051C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4BA3-C9F1-48EF-90D7-5DA92BFCA795}" type="slidenum">
              <a:rPr lang="en-US" smtClean="0"/>
              <a:t>5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6ECE9C-208B-4C41-BD73-A1F8072F2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Results of Experiment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C754DD-D32A-4D87-A68C-B72B26831568}"/>
              </a:ext>
            </a:extLst>
          </p:cNvPr>
          <p:cNvSpPr txBox="1"/>
          <p:nvPr/>
        </p:nvSpPr>
        <p:spPr>
          <a:xfrm>
            <a:off x="351028" y="2133600"/>
            <a:ext cx="87693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Table 3.2. Average number of reported demonstrators based on leading question</a:t>
            </a:r>
          </a:p>
        </p:txBody>
      </p:sp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364E7427-8717-4103-95DB-C7B9735933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4944309"/>
              </p:ext>
            </p:extLst>
          </p:nvPr>
        </p:nvGraphicFramePr>
        <p:xfrm>
          <a:off x="868191" y="2738120"/>
          <a:ext cx="75438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1900">
                  <a:extLst>
                    <a:ext uri="{9D8B030D-6E8A-4147-A177-3AD203B41FA5}">
                      <a16:colId xmlns:a16="http://schemas.microsoft.com/office/drawing/2014/main" val="1774568605"/>
                    </a:ext>
                  </a:extLst>
                </a:gridCol>
                <a:gridCol w="3771900">
                  <a:extLst>
                    <a:ext uri="{9D8B030D-6E8A-4147-A177-3AD203B41FA5}">
                      <a16:colId xmlns:a16="http://schemas.microsoft.com/office/drawing/2014/main" val="451458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Leading Question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Average Number of Reported Demonstrators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7083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“Four Demonstrators”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6.3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7432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“Twelve Demonstrators”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039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9247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FAE61D-1BBB-4C2C-AFE1-74ED4F0DC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1B439F-1359-4186-A24C-B1B3C2876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Intro Psych Scientific Reasoning Module #3: Eyewitness Memory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45C46A-6340-4D0C-8E8A-6865A844F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594" y="1981200"/>
            <a:ext cx="7543801" cy="4023360"/>
          </a:xfrm>
        </p:spPr>
        <p:txBody>
          <a:bodyPr/>
          <a:lstStyle/>
          <a:p>
            <a:endParaRPr lang="en-US" dirty="0"/>
          </a:p>
          <a:p>
            <a:r>
              <a:rPr lang="en-US" b="1" dirty="0"/>
              <a:t>Suggested citation: </a:t>
            </a:r>
          </a:p>
          <a:p>
            <a:r>
              <a:rPr lang="en-US" dirty="0"/>
              <a:t>Becker-Blease, K. A., Stevens, C., &amp; </a:t>
            </a:r>
            <a:r>
              <a:rPr lang="en-US" dirty="0" err="1"/>
              <a:t>Witkow</a:t>
            </a:r>
            <a:r>
              <a:rPr lang="en-US" dirty="0"/>
              <a:t>, M. R. (2017). Intro Psych Scientific Reasoning Modules.  Retrieved from </a:t>
            </a:r>
            <a:r>
              <a:rPr lang="en-US" dirty="0">
                <a:hlinkClick r:id="rId2"/>
              </a:rPr>
              <a:t>http://bit.ly/2xPqWMN</a:t>
            </a:r>
            <a:endParaRPr lang="en-US" dirty="0"/>
          </a:p>
          <a:p>
            <a:endParaRPr lang="en-US" dirty="0"/>
          </a:p>
          <a:p>
            <a:r>
              <a:rPr lang="en-US" dirty="0"/>
              <a:t>This work was funded by the National Science Foundation DUE # 105060. </a:t>
            </a:r>
          </a:p>
          <a:p>
            <a:endParaRPr lang="en-US" dirty="0"/>
          </a:p>
          <a:p>
            <a:r>
              <a:rPr lang="en-US" dirty="0"/>
              <a:t>The module is licensed under a </a:t>
            </a:r>
            <a:r>
              <a:rPr lang="en-US" dirty="0">
                <a:hlinkClick r:id="rId3"/>
              </a:rPr>
              <a:t>Creative Commons Attribution 4.0 International License</a:t>
            </a:r>
            <a:r>
              <a:rPr lang="en-US" dirty="0"/>
              <a:t>. </a:t>
            </a:r>
          </a:p>
          <a:p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5289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.kbb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Retrospect.kbb</Template>
  <TotalTime>2104</TotalTime>
  <Words>241</Words>
  <Application>Microsoft Office PowerPoint</Application>
  <PresentationFormat>On-screen Show (4:3)</PresentationFormat>
  <Paragraphs>46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Calibri Light</vt:lpstr>
      <vt:lpstr>Retrospect.kbb</vt:lpstr>
      <vt:lpstr>PowerPoint Presentation</vt:lpstr>
      <vt:lpstr>Eyewitness Testimony</vt:lpstr>
      <vt:lpstr>Student Handout</vt:lpstr>
      <vt:lpstr>Results of Experiment 1</vt:lpstr>
      <vt:lpstr>Results of Experiment 2</vt:lpstr>
      <vt:lpstr>Intro Psych Scientific Reasoning Module #3: Eyewitness Memory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Brenna</dc:creator>
  <cp:lastModifiedBy>Raechel Soicher</cp:lastModifiedBy>
  <cp:revision>40</cp:revision>
  <dcterms:created xsi:type="dcterms:W3CDTF">2015-07-27T00:42:31Z</dcterms:created>
  <dcterms:modified xsi:type="dcterms:W3CDTF">2019-01-03T16:48:31Z</dcterms:modified>
</cp:coreProperties>
</file>