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4" r:id="rId1"/>
  </p:sldMasterIdLst>
  <p:notesMasterIdLst>
    <p:notesMasterId r:id="rId12"/>
  </p:notesMasterIdLst>
  <p:sldIdLst>
    <p:sldId id="257" r:id="rId2"/>
    <p:sldId id="258" r:id="rId3"/>
    <p:sldId id="260" r:id="rId4"/>
    <p:sldId id="263" r:id="rId5"/>
    <p:sldId id="261" r:id="rId6"/>
    <p:sldId id="262" r:id="rId7"/>
    <p:sldId id="264" r:id="rId8"/>
    <p:sldId id="265" r:id="rId9"/>
    <p:sldId id="266" r:id="rId10"/>
    <p:sldId id="271" r:id="rId11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2" autoAdjust="0"/>
    <p:restoredTop sz="71888" autoAdjust="0"/>
  </p:normalViewPr>
  <p:slideViewPr>
    <p:cSldViewPr>
      <p:cViewPr varScale="1">
        <p:scale>
          <a:sx n="73" d="100"/>
          <a:sy n="73" d="100"/>
        </p:scale>
        <p:origin x="93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415790"/>
            <a:ext cx="514096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580"/>
            <a:ext cx="303784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23F007A-F8A4-9E4E-8C66-5529FF0A50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4929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Image Source: https://www.flickr.com/photos/zerok/5714882327 </a:t>
            </a:r>
          </a:p>
          <a:p>
            <a:pPr algn="l"/>
            <a:r>
              <a:rPr lang="en-US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Adapted from: Lopes, P., </a:t>
            </a:r>
            <a:r>
              <a:rPr lang="en-US" sz="12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Salovey</a:t>
            </a:r>
            <a:r>
              <a:rPr lang="en-US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P., </a:t>
            </a:r>
            <a:r>
              <a:rPr lang="en-US" sz="12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Côté</a:t>
            </a:r>
            <a:r>
              <a:rPr lang="en-US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S., &amp; Beers, M. (2005). Emotion regulation abilities and the quality of social interaction. </a:t>
            </a:r>
            <a:r>
              <a:rPr lang="en-US" sz="1200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Emotion, 1,</a:t>
            </a:r>
            <a:r>
              <a:rPr lang="en-US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113-118.</a:t>
            </a:r>
          </a:p>
          <a:p>
            <a:pPr algn="l"/>
            <a:endParaRPr lang="en-US" sz="1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66605-9CEC-4F8A-AD05-98106BA098C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8363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1" defTabSz="93177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66605-9CEC-4F8A-AD05-98106BA098C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351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66605-9CEC-4F8A-AD05-98106BA098C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7076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66605-9CEC-4F8A-AD05-98106BA098C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19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66605-9CEC-4F8A-AD05-98106BA098C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2048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/>
            <a:endParaRPr lang="en-US" dirty="0">
              <a:latin typeface="+mn-lt"/>
              <a:ea typeface="+mn-e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66605-9CEC-4F8A-AD05-98106BA098C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0185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66605-9CEC-4F8A-AD05-98106BA098C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4299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u="sng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Discuss the importance o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f not drawing causal conclusions from correlation data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+mn-cs"/>
              </a:rPr>
              <a:t>Clarify that the relationship demonstrated by a correlation may be causal, but we cannot know for sure without a true experiment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+mn-cs"/>
              </a:rPr>
              <a:t>Why might psychologists use correlational research designs if we cannot draw causal conclusions?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+mn-cs"/>
              </a:rPr>
              <a:t>True experiment might not be possible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+mn-cs"/>
              </a:rPr>
              <a:t>True experiment might not be ethical or practical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+mn-cs"/>
              </a:rPr>
              <a:t>We might ultimately be interested in whether there is an association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 </a:t>
            </a:r>
          </a:p>
          <a:p>
            <a:r>
              <a:rPr lang="en-US" sz="1200" u="sng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Discuss the importance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of not relying on any one study</a:t>
            </a:r>
          </a:p>
          <a:p>
            <a:r>
              <a:rPr lang="en-US" sz="1200" u="sng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Discuss the importance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 of using valid and reliable measures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66605-9CEC-4F8A-AD05-98106BA098C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9125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66605-9CEC-4F8A-AD05-98106BA098C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657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DBC2B6-0AB2-A34C-85E7-7B3A3B4A4BF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923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90D87D-5A8A-3145-AAAE-A05003C5D9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077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78184-6A60-0C4D-BC9F-FCDA99A1341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668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99626B-0388-FD4D-A0C3-C20401F150D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747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A81E3-EACF-4F49-B64D-9DE861C2969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18779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21B51A-3690-A54B-A615-7F66C13682B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227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8965FE-B82C-3D44-B97C-847AF07769E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366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448AEF-A227-804C-A679-5D7B6AF352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345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437E6C-D5CD-A549-8CFD-820B6DB1F0B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664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848881E-19B9-D049-A714-39ACEB2A507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949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4DF571-B1D6-C84E-9AB3-D37E485584D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363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A74E983-B704-BD43-90A7-704FC886553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074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/4.0/" TargetMode="External"/><Relationship Id="rId2" Type="http://schemas.openxmlformats.org/officeDocument/2006/relationships/hyperlink" Target="http://bit.ly/2xPqWMN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418905" y="6475885"/>
            <a:ext cx="984019" cy="365125"/>
          </a:xfrm>
        </p:spPr>
        <p:txBody>
          <a:bodyPr/>
          <a:lstStyle/>
          <a:p>
            <a:pPr>
              <a:defRPr/>
            </a:pPr>
            <a:fld id="{54DBC2B6-0AB2-A34C-85E7-7B3A3B4A4BF1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68143" y="4788660"/>
            <a:ext cx="8312218" cy="1200329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en-US" sz="3600" b="1" dirty="0"/>
              <a:t>Intro Psych Scientific Reasoning Module </a:t>
            </a:r>
            <a:r>
              <a:rPr lang="en-US" sz="3600" b="1"/>
              <a:t>#2: Extraversion</a:t>
            </a:r>
            <a:endParaRPr lang="en-US" sz="3600" b="1" dirty="0"/>
          </a:p>
        </p:txBody>
      </p:sp>
      <p:pic>
        <p:nvPicPr>
          <p:cNvPr id="4" name="Picture 3" descr="Six students socializing at a party. &#10;&#10;Also includes the title of the module: &quot;Intro Psych Scientific Reasoning Module #2: Extraversion&quot;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90"/>
            <a:ext cx="9144000" cy="6324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3041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0FAE61D-1BBB-4C2C-AFE1-74ED4F0DC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A294F14-65EC-4194-8894-50B4AB8F5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/>
              <a:t>Intro Psych Scientific Reasoning Module #2: Extraversion</a:t>
            </a:r>
            <a:endParaRPr lang="en-US" sz="44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36676F-71D1-477B-9BE9-D99B0D0E23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8433" y="1754533"/>
            <a:ext cx="7543801" cy="4023360"/>
          </a:xfrm>
        </p:spPr>
        <p:txBody>
          <a:bodyPr/>
          <a:lstStyle/>
          <a:p>
            <a:endParaRPr lang="en-US" dirty="0"/>
          </a:p>
          <a:p>
            <a:r>
              <a:rPr lang="en-US" b="1" dirty="0"/>
              <a:t>Suggested citation: </a:t>
            </a:r>
          </a:p>
          <a:p>
            <a:r>
              <a:rPr lang="en-US" dirty="0"/>
              <a:t>Becker-Blease, K. A., Stevens, C., &amp; </a:t>
            </a:r>
            <a:r>
              <a:rPr lang="en-US" dirty="0" err="1"/>
              <a:t>Witkow</a:t>
            </a:r>
            <a:r>
              <a:rPr lang="en-US" dirty="0"/>
              <a:t>, M. R. (2017). Intro Psych Scientific Reasoning Modules.  Retrieved from </a:t>
            </a:r>
            <a:r>
              <a:rPr lang="en-US" dirty="0">
                <a:hlinkClick r:id="rId2"/>
              </a:rPr>
              <a:t>http://bit.ly/2xPqWMN</a:t>
            </a:r>
            <a:endParaRPr lang="en-US" dirty="0"/>
          </a:p>
          <a:p>
            <a:endParaRPr lang="en-US" dirty="0"/>
          </a:p>
          <a:p>
            <a:r>
              <a:rPr lang="en-US" dirty="0"/>
              <a:t>This work was funded by the National Science Foundation DUE # 105060. </a:t>
            </a:r>
          </a:p>
          <a:p>
            <a:endParaRPr lang="en-US" dirty="0"/>
          </a:p>
          <a:p>
            <a:r>
              <a:rPr lang="en-US" dirty="0"/>
              <a:t>The module is licensed under a </a:t>
            </a:r>
            <a:r>
              <a:rPr lang="en-US" dirty="0">
                <a:hlinkClick r:id="rId3"/>
              </a:rPr>
              <a:t>Creative Commons Attribution 4.0 International License</a:t>
            </a:r>
            <a:r>
              <a:rPr lang="en-US" dirty="0"/>
              <a:t>. </a:t>
            </a:r>
          </a:p>
          <a:p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152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99626B-0388-FD4D-A0C3-C20401F150D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1161196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Self-Report Surveys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Competence in social situations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Indicator of positive social interaction</a:t>
            </a:r>
          </a:p>
          <a:p>
            <a:pPr marL="457200" lvl="1" indent="0">
              <a:buNone/>
            </a:pPr>
            <a:endParaRPr lang="en-US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Big 5 Personality Dimensions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O____________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C____________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E____________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____________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N____________</a:t>
            </a:r>
          </a:p>
        </p:txBody>
      </p:sp>
    </p:spTree>
    <p:extLst>
      <p:ext uri="{BB962C8B-B14F-4D97-AF65-F5344CB8AC3E}">
        <p14:creationId xmlns:p14="http://schemas.microsoft.com/office/powerpoint/2010/main" val="155265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99626B-0388-FD4D-A0C3-C20401F150DA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86605"/>
            <a:ext cx="8839200" cy="839462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Figure 2.1. Prediction of the Relationship between Social Competence and Personality Traits (parts A through D)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474" y="1295400"/>
            <a:ext cx="457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</a:p>
        </p:txBody>
      </p:sp>
      <p:pic>
        <p:nvPicPr>
          <p:cNvPr id="2050" name="Picture 2" descr="Figure 2.1A - The graph is a scatterplot of hypothetical data with 10 points scattered in a pattern beginning in the lower left  corner and extending in a straight line to the upper right corner.&#10;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3785616" cy="2350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50122" y="1295400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</a:t>
            </a:r>
          </a:p>
        </p:txBody>
      </p:sp>
      <p:pic>
        <p:nvPicPr>
          <p:cNvPr id="2051" name="Picture 3" descr="Figure 2.1B - The graph is a scatterplot of hypothetical data with 10 points scattered in a pattern beginning in the upper left  corner and extending in a straight line to the lower right corner.&#10;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295400"/>
            <a:ext cx="3787029" cy="2350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0828" y="3962400"/>
            <a:ext cx="228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</a:t>
            </a:r>
          </a:p>
        </p:txBody>
      </p:sp>
      <p:pic>
        <p:nvPicPr>
          <p:cNvPr id="6" name="Picture 2" descr="Figure 2.1C The graph is a scatterplot of hypothetical data with 10 points scattered in a pattern beginning in the lower left  corner and extending in a straight line to the upper right corner. &#10;This scatterplot is different from Figure 2.4A in that the overall pattern shows more variation (in other words, the points are less tightly grouped around the regression line).&#10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74" y="3962400"/>
            <a:ext cx="3787342" cy="2346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572000" y="3962400"/>
            <a:ext cx="415179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</a:t>
            </a:r>
          </a:p>
        </p:txBody>
      </p:sp>
      <p:pic>
        <p:nvPicPr>
          <p:cNvPr id="7" name="Picture 6" descr="Figure 2.1D - The graph is a scatterplot of hypothetical data with 10 points. There is no real pattern to the scatter of the points.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340" y="3962400"/>
            <a:ext cx="3785616" cy="2350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355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99626B-0388-FD4D-A0C3-C20401F150DA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932596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Published Data</a:t>
            </a:r>
          </a:p>
        </p:txBody>
      </p:sp>
      <p:pic>
        <p:nvPicPr>
          <p:cNvPr id="7" name="Picture 6" descr="Correlation matrix showing the following statistically significant correlations:&#10;Openness and Extraversion, r=0.23&#10;Agreeableness and Neuroticism, r=-.36&#10;Competence and Neuroticism, r=-.49&#10;Competence and Extraversion, r=.55&#10;Competence and Agreeableness, r=.24&#10;Correlations are significant at p &lt; .05">
            <a:extLst>
              <a:ext uri="{FF2B5EF4-FFF2-40B4-BE49-F238E27FC236}">
                <a16:creationId xmlns:a16="http://schemas.microsoft.com/office/drawing/2014/main" id="{B3260500-59D9-466E-A94C-DA7DEB3534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" y="1653506"/>
            <a:ext cx="77914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958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99626B-0388-FD4D-A0C3-C20401F150D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909" y="286605"/>
            <a:ext cx="7881851" cy="702302"/>
          </a:xfrm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Which graph from Figure 2.1 shows this correlation? </a:t>
            </a:r>
            <a:br>
              <a:rPr lang="en-US" sz="20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Extraversion and competence in social situations (r=0.55)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4BE7D7-116E-4327-B382-4640080BAA87}"/>
              </a:ext>
            </a:extLst>
          </p:cNvPr>
          <p:cNvSpPr txBox="1"/>
          <p:nvPr/>
        </p:nvSpPr>
        <p:spPr>
          <a:xfrm>
            <a:off x="152400" y="1371600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pic>
        <p:nvPicPr>
          <p:cNvPr id="12" name="Picture 2" descr="Figure 2.1A - The graph is a scatterplot of hypothetical data with 10 points scattered in a pattern beginning in the lower left  corner and extending in a straight line to the upper right corner.&#10;">
            <a:extLst>
              <a:ext uri="{FF2B5EF4-FFF2-40B4-BE49-F238E27FC236}">
                <a16:creationId xmlns:a16="http://schemas.microsoft.com/office/drawing/2014/main" id="{2670C278-A189-4373-806C-7442C8139EDA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77" y="1237061"/>
            <a:ext cx="3785616" cy="2350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84B17F3-1C02-459D-81FD-F7D6070CA0FB}"/>
              </a:ext>
            </a:extLst>
          </p:cNvPr>
          <p:cNvSpPr txBox="1"/>
          <p:nvPr/>
        </p:nvSpPr>
        <p:spPr>
          <a:xfrm>
            <a:off x="4609384" y="1380484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pic>
        <p:nvPicPr>
          <p:cNvPr id="13" name="Picture 3" descr="Figure 2.1B - The graph is a scatterplot of hypothetical data with 10 points scattered in a pattern beginning in the upper left  corner and extending in a straight line to the lower right corner.&#10;">
            <a:extLst>
              <a:ext uri="{FF2B5EF4-FFF2-40B4-BE49-F238E27FC236}">
                <a16:creationId xmlns:a16="http://schemas.microsoft.com/office/drawing/2014/main" id="{FD4B25EC-3332-4023-8D93-9A655201B07F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677" y="1237061"/>
            <a:ext cx="3787029" cy="2350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3B26D10-8B67-4D6A-A9EE-E883DBC319FA}"/>
              </a:ext>
            </a:extLst>
          </p:cNvPr>
          <p:cNvSpPr txBox="1"/>
          <p:nvPr/>
        </p:nvSpPr>
        <p:spPr>
          <a:xfrm>
            <a:off x="103183" y="3810000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pic>
        <p:nvPicPr>
          <p:cNvPr id="14" name="Picture 2" descr="Figure 2.1C The graph is a scatterplot of hypothetical data with 10 points scattered in a pattern beginning in the lower left  corner and extending in a straight line to the upper right corner. &#10;This scatterplot is different from Figure 2.4A in that the overall pattern shows more variation (in other words, the points are less tightly grouped around the regression line).&#10;">
            <a:extLst>
              <a:ext uri="{FF2B5EF4-FFF2-40B4-BE49-F238E27FC236}">
                <a16:creationId xmlns:a16="http://schemas.microsoft.com/office/drawing/2014/main" id="{9695797A-1A87-4D59-8ED5-936C92046C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51" y="3904061"/>
            <a:ext cx="3787342" cy="2346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59125CC-8DC3-44FD-8D1E-37B1A7DF091F}"/>
              </a:ext>
            </a:extLst>
          </p:cNvPr>
          <p:cNvSpPr txBox="1"/>
          <p:nvPr/>
        </p:nvSpPr>
        <p:spPr>
          <a:xfrm>
            <a:off x="4625609" y="3935673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</a:p>
        </p:txBody>
      </p:sp>
      <p:pic>
        <p:nvPicPr>
          <p:cNvPr id="15" name="Picture 14" descr="Fifure 2.1D - The graph is a scatterplot of hypothetical data with 10 points. There is no real pattern to the scatter of the points.">
            <a:extLst>
              <a:ext uri="{FF2B5EF4-FFF2-40B4-BE49-F238E27FC236}">
                <a16:creationId xmlns:a16="http://schemas.microsoft.com/office/drawing/2014/main" id="{36126DF2-DB52-40DF-8E17-B0168D5E6E11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017" y="3904061"/>
            <a:ext cx="3785616" cy="2350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339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99626B-0388-FD4D-A0C3-C20401F150DA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>
                <a:solidFill>
                  <a:schemeClr val="tx1"/>
                </a:solidFill>
              </a:rPr>
              <a:t>Causality, Reverse Causality, and Third Variables</a:t>
            </a:r>
          </a:p>
        </p:txBody>
      </p:sp>
      <p:pic>
        <p:nvPicPr>
          <p:cNvPr id="23" name="Picture 22" descr="Image showing the following possible relationships:&#10;Variable A causes Variable B&#10;Variable B causes Variable A&#10;Variable C causes both Variable A and Variable B">
            <a:extLst>
              <a:ext uri="{FF2B5EF4-FFF2-40B4-BE49-F238E27FC236}">
                <a16:creationId xmlns:a16="http://schemas.microsoft.com/office/drawing/2014/main" id="{0C94E078-DE84-439A-8102-8FC190964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2057400"/>
            <a:ext cx="7049124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7229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99626B-0388-FD4D-A0C3-C20401F150DA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Class Survey Results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F924D2-C25C-4BF3-8AEC-0696FEDDA5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instructor may have added classroom results to this slide. If so, the instructor should provide a clear verbal description of the results. </a:t>
            </a:r>
          </a:p>
        </p:txBody>
      </p:sp>
    </p:spTree>
    <p:extLst>
      <p:ext uri="{BB962C8B-B14F-4D97-AF65-F5344CB8AC3E}">
        <p14:creationId xmlns:p14="http://schemas.microsoft.com/office/powerpoint/2010/main" val="16298301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99626B-0388-FD4D-A0C3-C20401F150D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968438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What’s the next question?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Are self-report surveys valid? 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	How could you test that? </a:t>
            </a: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Does it depend on the situation? 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	How could you test that? </a:t>
            </a: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Does it depend on some third variable? 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	How could you test that? </a:t>
            </a:r>
          </a:p>
        </p:txBody>
      </p:sp>
    </p:spTree>
    <p:extLst>
      <p:ext uri="{BB962C8B-B14F-4D97-AF65-F5344CB8AC3E}">
        <p14:creationId xmlns:p14="http://schemas.microsoft.com/office/powerpoint/2010/main" val="385848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99626B-0388-FD4D-A0C3-C20401F150D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6FDC95B-22B8-4804-89B6-965BDEE26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86604"/>
            <a:ext cx="7680960" cy="875447"/>
          </a:xfrm>
        </p:spPr>
        <p:txBody>
          <a:bodyPr/>
          <a:lstStyle/>
          <a:p>
            <a:r>
              <a:rPr lang="en-US" dirty="0"/>
              <a:t>Dr. Susan Cain</a:t>
            </a:r>
          </a:p>
        </p:txBody>
      </p:sp>
      <p:pic>
        <p:nvPicPr>
          <p:cNvPr id="6" name="Content Placeholder 5" descr="Image of Susan Cain giving a TedTalk to a crowded auditorium. You can watch the TedTalk or read the transcript about the &quot;Power of Introverts&quot; at https://www.ted.com/talks/susan_cain_the_power_of_introverts&#10;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255465"/>
            <a:ext cx="7239000" cy="4821288"/>
          </a:xfrm>
        </p:spPr>
      </p:pic>
      <p:sp>
        <p:nvSpPr>
          <p:cNvPr id="7" name="TextBox 6"/>
          <p:cNvSpPr txBox="1"/>
          <p:nvPr/>
        </p:nvSpPr>
        <p:spPr>
          <a:xfrm>
            <a:off x="228600" y="6553200"/>
            <a:ext cx="79248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Susan Cain at TED2012: Full Spectrum. February 27 - March 2, 2012. Long Beach, CA. Photo: James Duncan Davidson</a:t>
            </a:r>
          </a:p>
        </p:txBody>
      </p:sp>
    </p:spTree>
    <p:extLst>
      <p:ext uri="{BB962C8B-B14F-4D97-AF65-F5344CB8AC3E}">
        <p14:creationId xmlns:p14="http://schemas.microsoft.com/office/powerpoint/2010/main" val="2747821630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.kbb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Retrospect.kbb</Template>
  <TotalTime>28620</TotalTime>
  <Words>368</Words>
  <Application>Microsoft Office PowerPoint</Application>
  <PresentationFormat>On-screen Show (4:3)</PresentationFormat>
  <Paragraphs>74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Verdana</vt:lpstr>
      <vt:lpstr>Retrospect.kbb</vt:lpstr>
      <vt:lpstr>PowerPoint Presentation</vt:lpstr>
      <vt:lpstr>Self-Report Surveys</vt:lpstr>
      <vt:lpstr>Figure 2.1. Prediction of the Relationship between Social Competence and Personality Traits (parts A through D)</vt:lpstr>
      <vt:lpstr>Published Data</vt:lpstr>
      <vt:lpstr>Which graph from Figure 2.1 shows this correlation?  Extraversion and competence in social situations (r=0.55)</vt:lpstr>
      <vt:lpstr>Causality, Reverse Causality, and Third Variables</vt:lpstr>
      <vt:lpstr>Class Survey Results</vt:lpstr>
      <vt:lpstr>What’s the next question? </vt:lpstr>
      <vt:lpstr>Dr. Susan Cain</vt:lpstr>
      <vt:lpstr>Intro Psych Scientific Reasoning Module #2: Extraversion</vt:lpstr>
    </vt:vector>
  </TitlesOfParts>
  <Company>Courtney Stevens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 Psych</dc:title>
  <dc:creator>Courtney Stevens</dc:creator>
  <cp:lastModifiedBy>Raechel Soicher</cp:lastModifiedBy>
  <cp:revision>139</cp:revision>
  <cp:lastPrinted>2016-07-29T17:43:46Z</cp:lastPrinted>
  <dcterms:created xsi:type="dcterms:W3CDTF">2012-02-06T23:05:30Z</dcterms:created>
  <dcterms:modified xsi:type="dcterms:W3CDTF">2019-01-03T16:47:37Z</dcterms:modified>
</cp:coreProperties>
</file>