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4" r:id="rId1"/>
  </p:sldMasterIdLst>
  <p:notesMasterIdLst>
    <p:notesMasterId r:id="rId6"/>
  </p:notesMasterIdLst>
  <p:sldIdLst>
    <p:sldId id="256" r:id="rId2"/>
    <p:sldId id="259" r:id="rId3"/>
    <p:sldId id="260" r:id="rId4"/>
    <p:sldId id="261" r:id="rId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21" autoAdjust="0"/>
    <p:restoredTop sz="85143" autoAdjust="0"/>
  </p:normalViewPr>
  <p:slideViewPr>
    <p:cSldViewPr>
      <p:cViewPr varScale="1">
        <p:scale>
          <a:sx n="87" d="100"/>
          <a:sy n="87" d="100"/>
        </p:scale>
        <p:origin x="252" y="5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23F007A-F8A4-9E4E-8C66-5529FF0A5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4929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bsnews.com/videos/treating-depression-is-there-a-placebo-effect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/>
              <a:t>Play Video: </a:t>
            </a:r>
            <a:r>
              <a:rPr lang="en-US" sz="1000" u="sng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  <a:hlinkClick r:id="rId3"/>
              </a:rPr>
              <a:t>http://www.cbsnews.com/videos/treating-depression-is-there-a-placebo-effect</a:t>
            </a:r>
            <a:r>
              <a:rPr lang="en-US" sz="10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b="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b="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F007A-F8A4-9E4E-8C66-5529FF0A508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128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F007A-F8A4-9E4E-8C66-5529FF0A508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194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3F007A-F8A4-9E4E-8C66-5529FF0A508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12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BC2B6-0AB2-A34C-85E7-7B3A3B4A4BF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923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90D87D-5A8A-3145-AAAE-A05003C5D9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77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78184-6A60-0C4D-BC9F-FCDA99A1341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668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99626B-0388-FD4D-A0C3-C20401F150D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747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A81E3-EACF-4F49-B64D-9DE861C296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877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21B51A-3690-A54B-A615-7F66C13682B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227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8965FE-B82C-3D44-B97C-847AF07769E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66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448AEF-A227-804C-A679-5D7B6AF352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34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437E6C-D5CD-A549-8CFD-820B6DB1F0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664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48881E-19B9-D049-A714-39ACEB2A50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949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4DF571-B1D6-C84E-9AB3-D37E485584D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6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A74E983-B704-BD43-90A7-704FC88655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074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flickr.com/photos/pyride/1293563621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ihdr36WVi4&amp;index=5&amp;list=PLE9531CC67586BF89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cbsnews.com/videos/treating-depression-is-there-a-placebo-effec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2" Type="http://schemas.openxmlformats.org/officeDocument/2006/relationships/hyperlink" Target="http://bit.ly/2xPqWMN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BC2B6-0AB2-A34C-85E7-7B3A3B4A4BF1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5" name="Title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Intro Psych Scientific Reasoning Module #8: Depression Treatment</a:t>
            </a:r>
          </a:p>
        </p:txBody>
      </p:sp>
      <p:pic>
        <p:nvPicPr>
          <p:cNvPr id="7" name="Picture 6" descr="Word cloud of many  words related to Depression, such as &quot;unimportant&quot;, &quot;shameful&quot;, and &quot;broken&quot; with the silhouette of a person. Also includes the title of the module: &quot;Intro Psych Scientific Reasoning Module #8: Depression Treatment&quot;.&#10;&#10;Link to video in Notes pane.">
            <a:extLst>
              <a:ext uri="{FF2B5EF4-FFF2-40B4-BE49-F238E27FC236}">
                <a16:creationId xmlns:a16="http://schemas.microsoft.com/office/drawing/2014/main" id="{87B9EF58-25EC-4EE5-9088-D6428509F6E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3439"/>
            <a:ext cx="9144000" cy="507736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EF066D-7045-4D21-8968-4CED4CE5D026}"/>
              </a:ext>
            </a:extLst>
          </p:cNvPr>
          <p:cNvSpPr txBox="1"/>
          <p:nvPr/>
        </p:nvSpPr>
        <p:spPr>
          <a:xfrm>
            <a:off x="76200" y="6459786"/>
            <a:ext cx="807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30000"/>
              </a:spcBef>
              <a:defRPr/>
            </a:pPr>
            <a:r>
              <a:rPr lang="en-US" sz="1600" dirty="0"/>
              <a:t>Source: </a:t>
            </a:r>
            <a:r>
              <a:rPr lang="en-US" sz="1600" dirty="0">
                <a:hlinkClick r:id="rId4"/>
              </a:rPr>
              <a:t>https://www.flickr.com/photos/pyride/12935636213</a:t>
            </a:r>
            <a:r>
              <a:rPr lang="en-US" sz="16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294403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21B51A-3690-A54B-A615-7F66C13682B2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5" name="Title">
            <a:extLst>
              <a:ext uri="{FF2B5EF4-FFF2-40B4-BE49-F238E27FC236}">
                <a16:creationId xmlns:a16="http://schemas.microsoft.com/office/drawing/2014/main" id="{5FBBAD5E-0553-4890-9031-11626158CEAA}"/>
              </a:ext>
            </a:extLst>
          </p:cNvPr>
          <p:cNvSpPr txBox="1"/>
          <p:nvPr/>
        </p:nvSpPr>
        <p:spPr>
          <a:xfrm>
            <a:off x="602226" y="381000"/>
            <a:ext cx="807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dirty="0">
                <a:latin typeface="Verdana" pitchFamily="34" charset="0"/>
                <a:ea typeface="MS Mincho" pitchFamily="49" charset="-128"/>
                <a:cs typeface="Times New Roman" pitchFamily="18" charset="0"/>
              </a:rPr>
              <a:t>Table 8.1. Depression scores on the Hamilton Rating Scale at pretest and after six weeks. Higher scores represent higher levels of depression.</a:t>
            </a:r>
            <a:r>
              <a:rPr lang="en-US" altLang="en-US" dirty="0">
                <a:latin typeface="Cambria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lang="en-US" altLang="en-US" dirty="0"/>
          </a:p>
          <a:p>
            <a:endParaRPr lang="en-US" dirty="0"/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D7349C8F-9007-47BA-8C4A-4BBF91DB82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399646"/>
              </p:ext>
            </p:extLst>
          </p:nvPr>
        </p:nvGraphicFramePr>
        <p:xfrm>
          <a:off x="637622" y="2362200"/>
          <a:ext cx="7620000" cy="3398964"/>
        </p:xfrm>
        <a:graphic>
          <a:graphicData uri="http://schemas.openxmlformats.org/drawingml/2006/table">
            <a:tbl>
              <a:tblPr firstRow="1" firstCol="1" bandRow="1"/>
              <a:tblGrid>
                <a:gridCol w="1981200">
                  <a:extLst>
                    <a:ext uri="{9D8B030D-6E8A-4147-A177-3AD203B41FA5}">
                      <a16:colId xmlns:a16="http://schemas.microsoft.com/office/drawing/2014/main" val="1080400739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6656765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469450136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4066439033"/>
                    </a:ext>
                  </a:extLst>
                </a:gridCol>
              </a:tblGrid>
              <a:tr h="6396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Baseline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6 Weeks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Change Over Time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04127697"/>
                  </a:ext>
                </a:extLst>
              </a:tr>
              <a:tr h="63963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Saffron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22.5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10.4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12.1*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5841497"/>
                  </a:ext>
                </a:extLst>
              </a:tr>
              <a:tr h="63963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Prozac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23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9.6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13.4*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52363410"/>
                  </a:ext>
                </a:extLst>
              </a:tr>
              <a:tr h="81553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Difference Between Groups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1.5**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-0.8**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1.3** 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7561180"/>
                  </a:ext>
                </a:extLst>
              </a:tr>
              <a:tr h="664512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* </a:t>
                      </a:r>
                      <a:r>
                        <a:rPr lang="en-US" sz="16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p</a:t>
                      </a:r>
                      <a:r>
                        <a:rPr lang="en-US" sz="1600" i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&lt; 0.05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**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n.s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.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1164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2643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437E6C-D5CD-A549-8CFD-820B6DB1F0B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6" name="Title"/>
          <p:cNvSpPr txBox="1"/>
          <p:nvPr/>
        </p:nvSpPr>
        <p:spPr>
          <a:xfrm>
            <a:off x="381000" y="152400"/>
            <a:ext cx="80772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/>
              <a:t>60 minutes: </a:t>
            </a:r>
          </a:p>
          <a:p>
            <a:r>
              <a:rPr lang="en-US" sz="3300" dirty="0"/>
              <a:t>Treating Depression: Is There a Placebo Effect?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040797"/>
            <a:ext cx="731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hlinkClick r:id="rId3"/>
              </a:rPr>
              <a:t>60 Minutes Video on Treating Depression</a:t>
            </a:r>
          </a:p>
          <a:p>
            <a:r>
              <a:rPr lang="en-US" sz="1800" dirty="0"/>
              <a:t> </a:t>
            </a:r>
          </a:p>
          <a:p>
            <a:r>
              <a:rPr lang="en-US" sz="1800" dirty="0">
                <a:hlinkClick r:id="rId4"/>
              </a:rPr>
              <a:t>CBS News Video on Treating Depression</a:t>
            </a:r>
          </a:p>
          <a:p>
            <a:r>
              <a:rPr lang="en-US" sz="1800" i="1" dirty="0"/>
              <a:t>(Transcript also available.)</a:t>
            </a:r>
          </a:p>
        </p:txBody>
      </p:sp>
    </p:spTree>
    <p:extLst>
      <p:ext uri="{BB962C8B-B14F-4D97-AF65-F5344CB8AC3E}">
        <p14:creationId xmlns:p14="http://schemas.microsoft.com/office/powerpoint/2010/main" val="1102325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FAE61D-1BBB-4C2C-AFE1-74ED4F0DC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EA7423-860C-4E8F-AE72-FBBBD767C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86604"/>
            <a:ext cx="8061960" cy="1450757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Intro Psych Scientific Reasoning Module #8: Depression Treatment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2EB690-BE51-4EF7-99E5-93E313A9F0CB}"/>
              </a:ext>
            </a:extLst>
          </p:cNvPr>
          <p:cNvSpPr txBox="1"/>
          <p:nvPr/>
        </p:nvSpPr>
        <p:spPr>
          <a:xfrm>
            <a:off x="595278" y="2209800"/>
            <a:ext cx="7322075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500" dirty="0"/>
          </a:p>
          <a:p>
            <a:r>
              <a:rPr lang="en-US" sz="1500" b="1" dirty="0"/>
              <a:t>Suggested citation: </a:t>
            </a:r>
          </a:p>
          <a:p>
            <a:r>
              <a:rPr lang="en-US" sz="1500" dirty="0"/>
              <a:t>Becker-Blease, K. A., Stevens, C., &amp; </a:t>
            </a:r>
            <a:r>
              <a:rPr lang="en-US" sz="1500" dirty="0" err="1"/>
              <a:t>Witkow</a:t>
            </a:r>
            <a:r>
              <a:rPr lang="en-US" sz="1500" dirty="0"/>
              <a:t>, M. R. (2017). Intro Psych Scientific Reasoning Modules.  Retrieved from </a:t>
            </a:r>
            <a:r>
              <a:rPr lang="en-US" sz="1500" dirty="0">
                <a:hlinkClick r:id="rId2"/>
              </a:rPr>
              <a:t>http://bit.ly/2xPqWMN</a:t>
            </a:r>
            <a:endParaRPr lang="en-US" sz="1500" dirty="0"/>
          </a:p>
          <a:p>
            <a:endParaRPr lang="en-US" sz="1500" dirty="0"/>
          </a:p>
          <a:p>
            <a:r>
              <a:rPr lang="en-US" sz="1500" dirty="0"/>
              <a:t>This work was funded by the National Science Foundation DUE # 105060. </a:t>
            </a:r>
          </a:p>
          <a:p>
            <a:endParaRPr lang="en-US" sz="1500" dirty="0"/>
          </a:p>
          <a:p>
            <a:r>
              <a:rPr lang="en-US" sz="1500" dirty="0"/>
              <a:t>The module is licensed under a </a:t>
            </a:r>
            <a:r>
              <a:rPr lang="en-US" sz="1500" dirty="0">
                <a:hlinkClick r:id="rId3"/>
              </a:rPr>
              <a:t>Creative Commons Attribution 4.0 International License</a:t>
            </a:r>
            <a:r>
              <a:rPr lang="en-US" sz="1500" dirty="0"/>
              <a:t>. 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7215289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.kbb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Retrospect.kbb</Template>
  <TotalTime>28548</TotalTime>
  <Words>210</Words>
  <Application>Microsoft Office PowerPoint</Application>
  <PresentationFormat>On-screen Show (4:3)</PresentationFormat>
  <Paragraphs>44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Cambria</vt:lpstr>
      <vt:lpstr>Times New Roman</vt:lpstr>
      <vt:lpstr>Verdana</vt:lpstr>
      <vt:lpstr>Retrospect.kbb</vt:lpstr>
      <vt:lpstr>PowerPoint Presentation</vt:lpstr>
      <vt:lpstr>PowerPoint Presentation</vt:lpstr>
      <vt:lpstr>PowerPoint Presentation</vt:lpstr>
      <vt:lpstr>Intro Psych Scientific Reasoning Module #8: Depression Treatment</vt:lpstr>
    </vt:vector>
  </TitlesOfParts>
  <Company>Courtney Stevens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 Psych</dc:title>
  <dc:creator>Courtney Stevens</dc:creator>
  <cp:lastModifiedBy>Raechel Soicher</cp:lastModifiedBy>
  <cp:revision>110</cp:revision>
  <cp:lastPrinted>2016-07-29T17:43:46Z</cp:lastPrinted>
  <dcterms:created xsi:type="dcterms:W3CDTF">2012-02-06T23:05:30Z</dcterms:created>
  <dcterms:modified xsi:type="dcterms:W3CDTF">2019-01-03T16:54:50Z</dcterms:modified>
</cp:coreProperties>
</file>