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1" r:id="rId1"/>
  </p:sldMasterIdLst>
  <p:notesMasterIdLst>
    <p:notesMasterId r:id="rId11"/>
  </p:notesMasterIdLst>
  <p:handoutMasterIdLst>
    <p:handoutMasterId r:id="rId12"/>
  </p:handoutMasterIdLst>
  <p:sldIdLst>
    <p:sldId id="264" r:id="rId2"/>
    <p:sldId id="257" r:id="rId3"/>
    <p:sldId id="258" r:id="rId4"/>
    <p:sldId id="259" r:id="rId5"/>
    <p:sldId id="260" r:id="rId6"/>
    <p:sldId id="261" r:id="rId7"/>
    <p:sldId id="262" r:id="rId8"/>
    <p:sldId id="263"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1" autoAdjust="0"/>
    <p:restoredTop sz="70178" autoAdjust="0"/>
  </p:normalViewPr>
  <p:slideViewPr>
    <p:cSldViewPr snapToGrid="0">
      <p:cViewPr varScale="1">
        <p:scale>
          <a:sx n="72" d="100"/>
          <a:sy n="72" d="100"/>
        </p:scale>
        <p:origin x="270" y="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9FAEE30-1E67-48CE-A554-7764E849E974}" type="datetimeFigureOut">
              <a:rPr lang="en-US" smtClean="0"/>
              <a:t>1/3/2019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E91FEA-E4CB-4B95-9E02-60BF20B4EB5C}" type="slidenum">
              <a:rPr lang="en-US" smtClean="0"/>
              <a:t>‹#›</a:t>
            </a:fld>
            <a:endParaRPr lang="en-US"/>
          </a:p>
        </p:txBody>
      </p:sp>
    </p:spTree>
    <p:extLst>
      <p:ext uri="{BB962C8B-B14F-4D97-AF65-F5344CB8AC3E}">
        <p14:creationId xmlns:p14="http://schemas.microsoft.com/office/powerpoint/2010/main" val="15781173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C63580-9E78-48A9-9383-67B8023CE93F}" type="datetimeFigureOut">
              <a:rPr lang="en-US" smtClean="0"/>
              <a:t>1/3/2019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A5682F-568B-421A-AEF7-363145521FC9}" type="slidenum">
              <a:rPr lang="en-US" smtClean="0"/>
              <a:t>‹#›</a:t>
            </a:fld>
            <a:endParaRPr lang="en-US"/>
          </a:p>
        </p:txBody>
      </p:sp>
    </p:spTree>
    <p:extLst>
      <p:ext uri="{BB962C8B-B14F-4D97-AF65-F5344CB8AC3E}">
        <p14:creationId xmlns:p14="http://schemas.microsoft.com/office/powerpoint/2010/main" val="21410830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UKCh4BHvXSQ&amp;list=PL337F74DED367FDE7&amp;index=3"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a:solidFill>
                  <a:schemeClr val="tx1"/>
                </a:solidFill>
                <a:effectLst/>
                <a:latin typeface="+mn-lt"/>
                <a:ea typeface="+mn-ea"/>
                <a:cs typeface="+mn-cs"/>
                <a:hlinkClick r:id="rId3"/>
              </a:rPr>
              <a:t>https://www.youtube.com/watch?v=UKCh4BHvXSQ&amp;list=PL337F74DED367FDE7&amp;index=3</a:t>
            </a:r>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1</a:t>
            </a:fld>
            <a:endParaRPr lang="en-US"/>
          </a:p>
        </p:txBody>
      </p:sp>
    </p:spTree>
    <p:extLst>
      <p:ext uri="{BB962C8B-B14F-4D97-AF65-F5344CB8AC3E}">
        <p14:creationId xmlns:p14="http://schemas.microsoft.com/office/powerpoint/2010/main" val="2872834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graph is a scatter plot, entitled “Pirates versus Global Temperature”.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horizontal X axis shows Average Global Temperature in degrees Celsius ranging from 14 to 16, in increments of 0.2 degrees. </a:t>
            </a:r>
            <a:br>
              <a:rPr lang="en-US" dirty="0"/>
            </a:br>
            <a:br>
              <a:rPr lang="en-US" dirty="0"/>
            </a:br>
            <a:r>
              <a:rPr lang="en-US" sz="1200" b="0" i="0" kern="1200" dirty="0">
                <a:solidFill>
                  <a:schemeClr val="tx1"/>
                </a:solidFill>
                <a:effectLst/>
                <a:latin typeface="+mn-lt"/>
                <a:ea typeface="+mn-ea"/>
                <a:cs typeface="+mn-cs"/>
              </a:rPr>
              <a:t>The vertical Y axis shows Estimated Worldwide Pirate Population in units of number of pirates, ranging from zero to fifty thousand, in increments of five thousand pirates. </a:t>
            </a:r>
            <a:br>
              <a:rPr lang="en-US" dirty="0"/>
            </a:br>
            <a:br>
              <a:rPr lang="en-US" dirty="0"/>
            </a:br>
            <a:r>
              <a:rPr lang="en-US" sz="1200" b="0" i="0" kern="1200" dirty="0">
                <a:solidFill>
                  <a:schemeClr val="tx1"/>
                </a:solidFill>
                <a:effectLst/>
                <a:latin typeface="+mn-lt"/>
                <a:ea typeface="+mn-ea"/>
                <a:cs typeface="+mn-cs"/>
              </a:rPr>
              <a:t>The graph has approximately 7 points scattered in a pattern beginning in the upper-left corner where Estimated Worldwide Pirate Population is the highest and Average Global Temperature is the lowest. The pattern extends toward the lower-right corner where Estimated Worldwide Pirate Population is the lowest and Average Global Temperature is the highest. The points slope in a gentle downward curve toward an asymptote at the X axis.</a:t>
            </a:r>
            <a:br>
              <a:rPr lang="en-US" dirty="0"/>
            </a:br>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2</a:t>
            </a:fld>
            <a:endParaRPr lang="en-US"/>
          </a:p>
        </p:txBody>
      </p:sp>
    </p:spTree>
    <p:extLst>
      <p:ext uri="{BB962C8B-B14F-4D97-AF65-F5344CB8AC3E}">
        <p14:creationId xmlns:p14="http://schemas.microsoft.com/office/powerpoint/2010/main" val="419577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graph is a scatter plot, entitled “Number of Ice Creams Sold versus Murder Rate“. </a:t>
            </a:r>
            <a:br>
              <a:rPr lang="en-US" dirty="0"/>
            </a:br>
            <a:br>
              <a:rPr lang="en-US" dirty="0"/>
            </a:br>
            <a:r>
              <a:rPr lang="en-US" sz="1200" b="0" i="0" kern="1200" dirty="0">
                <a:solidFill>
                  <a:schemeClr val="tx1"/>
                </a:solidFill>
                <a:effectLst/>
                <a:latin typeface="+mn-lt"/>
                <a:ea typeface="+mn-ea"/>
                <a:cs typeface="+mn-cs"/>
              </a:rPr>
              <a:t>The horizontal X axis shows Murder Rate from 0 to 100, in units of number of crimes per 100,000 people, in increments of twenty. </a:t>
            </a:r>
            <a:br>
              <a:rPr lang="en-US" dirty="0"/>
            </a:br>
            <a:br>
              <a:rPr lang="en-US" dirty="0"/>
            </a:br>
            <a:r>
              <a:rPr lang="en-US" sz="1200" b="0" i="0" kern="1200" dirty="0">
                <a:solidFill>
                  <a:schemeClr val="tx1"/>
                </a:solidFill>
                <a:effectLst/>
                <a:latin typeface="+mn-lt"/>
                <a:ea typeface="+mn-ea"/>
                <a:cs typeface="+mn-cs"/>
              </a:rPr>
              <a:t>The vertical Y axis Number of Ice Creams sold from 0 to 100 in units of number of ice cream cones sold per 100,000 people, in increments of twenty. </a:t>
            </a:r>
            <a:br>
              <a:rPr lang="en-US" dirty="0"/>
            </a:br>
            <a:br>
              <a:rPr lang="en-US" dirty="0"/>
            </a:br>
            <a:r>
              <a:rPr lang="en-US" sz="1200" b="0" i="0" kern="1200" dirty="0">
                <a:solidFill>
                  <a:schemeClr val="tx1"/>
                </a:solidFill>
                <a:effectLst/>
                <a:latin typeface="+mn-lt"/>
                <a:ea typeface="+mn-ea"/>
                <a:cs typeface="+mn-cs"/>
              </a:rPr>
              <a:t>The graph has approximately 100 points scattered in a pattern beginning in the lower-left corner where Murder Rate and Number of Ice Creams sold are the lowest. The pattern extends toward the upper-right corner where Murder Rate and Number of Ice Creams Sold are the highest. </a:t>
            </a:r>
            <a:br>
              <a:rPr lang="en-US" dirty="0"/>
            </a:br>
            <a:br>
              <a:rPr lang="en-US" dirty="0"/>
            </a:br>
            <a:r>
              <a:rPr lang="en-US" sz="1200" b="0" i="0" kern="1200" dirty="0">
                <a:solidFill>
                  <a:schemeClr val="tx1"/>
                </a:solidFill>
                <a:effectLst/>
                <a:latin typeface="+mn-lt"/>
                <a:ea typeface="+mn-ea"/>
                <a:cs typeface="+mn-cs"/>
              </a:rPr>
              <a:t>The points are more closely grouped in the lower-left corner and become less closely grouped as the pattern extends toward the upper-right corner. </a:t>
            </a:r>
            <a:br>
              <a:rPr lang="en-US" dirty="0"/>
            </a:br>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3</a:t>
            </a:fld>
            <a:endParaRPr lang="en-US"/>
          </a:p>
        </p:txBody>
      </p:sp>
    </p:spTree>
    <p:extLst>
      <p:ext uri="{BB962C8B-B14F-4D97-AF65-F5344CB8AC3E}">
        <p14:creationId xmlns:p14="http://schemas.microsoft.com/office/powerpoint/2010/main" val="1884579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graph is a scatter plot, entitled "Total USA Highway Fatality Rate versus Amount of Lemons Imported to USA from Mexico".</a:t>
            </a:r>
          </a:p>
          <a:p>
            <a:endParaRPr lang="en-US" dirty="0"/>
          </a:p>
          <a:p>
            <a:r>
              <a:rPr lang="en-US" sz="1200" b="0" i="0" kern="1200" dirty="0">
                <a:solidFill>
                  <a:schemeClr val="tx1"/>
                </a:solidFill>
                <a:effectLst/>
                <a:latin typeface="+mn-lt"/>
                <a:ea typeface="+mn-ea"/>
                <a:cs typeface="+mn-cs"/>
              </a:rPr>
              <a:t>The horizontal X axis shows Fresh Lemons Imported to USA from Mexico in units of metric tons, ranging from 200 to 550 metric tons, in increments of fifty. </a:t>
            </a:r>
            <a:br>
              <a:rPr lang="en-US" dirty="0"/>
            </a:br>
            <a:br>
              <a:rPr lang="en-US" dirty="0"/>
            </a:br>
            <a:r>
              <a:rPr lang="en-US" sz="1200" b="0" i="0" kern="1200" dirty="0">
                <a:solidFill>
                  <a:schemeClr val="tx1"/>
                </a:solidFill>
                <a:effectLst/>
                <a:latin typeface="+mn-lt"/>
                <a:ea typeface="+mn-ea"/>
                <a:cs typeface="+mn-cs"/>
              </a:rPr>
              <a:t>The vertical Y axis shows Total US Highway Fatality Rate in units of number of deaths per hundred million people, ranging from 14.8 to 16, in increments of 0.2.</a:t>
            </a:r>
            <a:br>
              <a:rPr lang="en-US" dirty="0"/>
            </a:br>
            <a:br>
              <a:rPr lang="en-US" dirty="0"/>
            </a:br>
            <a:r>
              <a:rPr lang="en-US" sz="1200" b="0" i="0" kern="1200" dirty="0">
                <a:solidFill>
                  <a:schemeClr val="tx1"/>
                </a:solidFill>
                <a:effectLst/>
                <a:latin typeface="+mn-lt"/>
                <a:ea typeface="+mn-ea"/>
                <a:cs typeface="+mn-cs"/>
              </a:rPr>
              <a:t>The graph has 5 points, each representing data from one year, scattered in a pattern beginning in the upper-left corner where Fresh Lemons Imported to USA from Mexico is lowest and Total US Highway Fatality Rate is the highest. The pattern extends toward the lower-right corner where Fresh Lemons Imported to USA from Mexico is highest and Total US Highway Fatality Rate is lowest.</a:t>
            </a:r>
            <a:br>
              <a:rPr lang="en-US" dirty="0"/>
            </a:br>
            <a:br>
              <a:rPr lang="en-US" dirty="0"/>
            </a:br>
            <a:r>
              <a:rPr lang="en-US" sz="1200" b="0" i="0" kern="1200" dirty="0">
                <a:solidFill>
                  <a:schemeClr val="tx1"/>
                </a:solidFill>
                <a:effectLst/>
                <a:latin typeface="+mn-lt"/>
                <a:ea typeface="+mn-ea"/>
                <a:cs typeface="+mn-cs"/>
              </a:rPr>
              <a:t>They extend almost exactly in a straight line from the upper-left corner to the lower-right corner.</a:t>
            </a:r>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4</a:t>
            </a:fld>
            <a:endParaRPr lang="en-US"/>
          </a:p>
        </p:txBody>
      </p:sp>
    </p:spTree>
    <p:extLst>
      <p:ext uri="{BB962C8B-B14F-4D97-AF65-F5344CB8AC3E}">
        <p14:creationId xmlns:p14="http://schemas.microsoft.com/office/powerpoint/2010/main" val="32619268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5</a:t>
            </a:fld>
            <a:endParaRPr lang="en-US"/>
          </a:p>
        </p:txBody>
      </p:sp>
    </p:spTree>
    <p:extLst>
      <p:ext uri="{BB962C8B-B14F-4D97-AF65-F5344CB8AC3E}">
        <p14:creationId xmlns:p14="http://schemas.microsoft.com/office/powerpoint/2010/main" val="2272148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graph is a scatter plot, entitled "Do mobile phones cause traffic fatalities? Subscription rate and fatality rate: US states, 2012".</a:t>
            </a:r>
          </a:p>
          <a:p>
            <a:endParaRPr lang="en-US" sz="120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horizontal X axis shows Mobile phone subscriptions per 100 people ranging from zero to 110, in increments of five. </a:t>
            </a:r>
            <a:br>
              <a:rPr lang="en-US" dirty="0"/>
            </a:br>
            <a:br>
              <a:rPr lang="en-US" dirty="0"/>
            </a:br>
            <a:r>
              <a:rPr lang="en-US" sz="1200" b="0" i="0" kern="1200" dirty="0">
                <a:solidFill>
                  <a:schemeClr val="tx1"/>
                </a:solidFill>
                <a:effectLst/>
                <a:latin typeface="+mn-lt"/>
                <a:ea typeface="+mn-ea"/>
                <a:cs typeface="+mn-cs"/>
              </a:rPr>
              <a:t>The vertical Y axis shows Vehicle deaths per 100,000 population, ranging from zero to twenty-five, in increments of five. </a:t>
            </a:r>
            <a:br>
              <a:rPr lang="en-US" dirty="0"/>
            </a:br>
            <a:br>
              <a:rPr lang="en-US" dirty="0"/>
            </a:br>
            <a:r>
              <a:rPr lang="en-US" sz="1200" b="0" i="0" kern="1200" dirty="0">
                <a:solidFill>
                  <a:schemeClr val="tx1"/>
                </a:solidFill>
                <a:effectLst/>
                <a:latin typeface="+mn-lt"/>
                <a:ea typeface="+mn-ea"/>
                <a:cs typeface="+mn-cs"/>
              </a:rPr>
              <a:t>The graph has approximately 45 points scattered in a wide pattern from left to right. Although a regression line is drawn in with a slight downward slope from the upper left to the lower right, there is no real pattern to the scatter of </a:t>
            </a:r>
            <a:r>
              <a:rPr lang="en-US" sz="1200" b="0" i="0" kern="1200">
                <a:solidFill>
                  <a:schemeClr val="tx1"/>
                </a:solidFill>
                <a:effectLst/>
                <a:latin typeface="+mn-lt"/>
                <a:ea typeface="+mn-ea"/>
                <a:cs typeface="+mn-cs"/>
              </a:rPr>
              <a:t>the points.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6</a:t>
            </a:fld>
            <a:endParaRPr lang="en-US"/>
          </a:p>
        </p:txBody>
      </p:sp>
    </p:spTree>
    <p:extLst>
      <p:ext uri="{BB962C8B-B14F-4D97-AF65-F5344CB8AC3E}">
        <p14:creationId xmlns:p14="http://schemas.microsoft.com/office/powerpoint/2010/main" val="1307456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7</a:t>
            </a:fld>
            <a:endParaRPr lang="en-US"/>
          </a:p>
        </p:txBody>
      </p:sp>
    </p:spTree>
    <p:extLst>
      <p:ext uri="{BB962C8B-B14F-4D97-AF65-F5344CB8AC3E}">
        <p14:creationId xmlns:p14="http://schemas.microsoft.com/office/powerpoint/2010/main" val="3787129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A5682F-568B-421A-AEF7-363145521FC9}" type="slidenum">
              <a:rPr lang="en-US" smtClean="0"/>
              <a:t>8</a:t>
            </a:fld>
            <a:endParaRPr lang="en-US"/>
          </a:p>
        </p:txBody>
      </p:sp>
    </p:spTree>
    <p:extLst>
      <p:ext uri="{BB962C8B-B14F-4D97-AF65-F5344CB8AC3E}">
        <p14:creationId xmlns:p14="http://schemas.microsoft.com/office/powerpoint/2010/main" val="918455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5C5B269-E1DB-44BB-A8F9-1CAAA959E38C}" type="datetime1">
              <a:rPr lang="en-US" smtClean="0"/>
              <a:t>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923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27BEAF-71D9-48FF-AA86-00B943500C22}" type="datetime1">
              <a:rPr lang="en-US" smtClean="0"/>
              <a:t>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44077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69F021-D594-4FE2-A070-95049C2019AE}" type="datetime1">
              <a:rPr lang="en-US" smtClean="0"/>
              <a:t>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99668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FDD1638-0AD6-45D9-9C83-3B8A3EA149BB}" type="datetime1">
              <a:rPr lang="en-US" smtClean="0"/>
              <a:t>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3205747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5108C20-363A-4216-8F07-78D4091967D6}" type="datetime1">
              <a:rPr lang="en-US" smtClean="0"/>
              <a:t>1/3/2019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1877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4"/>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D66345F-24D1-48B7-AB7B-D2387C63345B}" type="datetime1">
              <a:rPr lang="en-US" smtClean="0"/>
              <a:t>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4722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4"/>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A21ACF-9C3D-463C-BD72-67251D73C43E}" type="datetime1">
              <a:rPr lang="en-US" smtClean="0"/>
              <a:t>1/3/2019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55366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8D3B290-634C-4009-A99D-6A4585E9178D}" type="datetime1">
              <a:rPr lang="en-US" smtClean="0"/>
              <a:t>1/3/2019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44345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317AC28-FE22-4A47-933F-9B57449BF056}" type="datetime1">
              <a:rPr lang="en-US" smtClean="0"/>
              <a:t>1/3/2019</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669664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E0C98A30-7D14-4D82-B353-0221634AFC19}" type="datetime1">
              <a:rPr lang="en-US" smtClean="0"/>
              <a:t>1/3/2019</a:t>
            </a:fld>
            <a:endParaRPr lang="en-US" dirty="0"/>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43949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D94172-423B-4B9A-B3D4-D82B668067A5}" type="datetime1">
              <a:rPr lang="en-US" smtClean="0"/>
              <a:t>1/3/2019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78363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4830D56E-3577-4920-9482-018D26219A30}" type="datetime1">
              <a:rPr lang="en-US" smtClean="0"/>
              <a:t>1/3/2019</a:t>
            </a:fld>
            <a:endParaRPr lang="en-US" dirty="0"/>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307456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www.laconiadailysun.com/index.php/newsx/local-news/59685-laconia-rep-kindergarten-causes-crime"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hyperlink" Target="http://www.laconiadailysun.com/images/2010/11/09/Bob%20Kingsbury.jpg" TargetMode="External"/><Relationship Id="rId5" Type="http://schemas.openxmlformats.org/officeDocument/2006/relationships/hyperlink" Target="http://healthland.time.com/2012/07/06/does-kindergarten-lead-to-crime-fact-checking-n-h-legislators-research/" TargetMode="External"/><Relationship Id="rId4" Type="http://schemas.openxmlformats.org/officeDocument/2006/relationships/hyperlink" Target="http://www.huffingtonpost.com/2012/07/03/bob-kingsbury-new-hampshire-legislator-kindergarten-crime_n_1646369.html?fb_action_ids=722028002990,305846932844432,10151897440060584,10151859708505136,10151897437975584&amp;fb_action_types=news.reads&amp;fb_source=other_multilin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hyperlink" Target="http://bit.ly/2xPqWMN"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cNvSpPr>
            <a:spLocks noGrp="1"/>
          </p:cNvSpPr>
          <p:nvPr>
            <p:ph type="sldNum" sz="quarter" idx="12"/>
          </p:nvPr>
        </p:nvSpPr>
        <p:spPr/>
        <p:txBody>
          <a:bodyPr/>
          <a:lstStyle/>
          <a:p>
            <a:fld id="{4FAB73BC-B049-4115-A692-8D63A059BFB8}" type="slidenum">
              <a:rPr lang="en-US" smtClean="0"/>
              <a:pPr/>
              <a:t>1</a:t>
            </a:fld>
            <a:endParaRPr lang="en-US" dirty="0"/>
          </a:p>
        </p:txBody>
      </p:sp>
      <p:sp>
        <p:nvSpPr>
          <p:cNvPr id="3" name="TextBox 2"/>
          <p:cNvSpPr txBox="1"/>
          <p:nvPr/>
        </p:nvSpPr>
        <p:spPr>
          <a:xfrm>
            <a:off x="348917" y="288758"/>
            <a:ext cx="8882865" cy="1569660"/>
          </a:xfrm>
          <a:prstGeom prst="rect">
            <a:avLst/>
          </a:prstGeom>
          <a:solidFill>
            <a:schemeClr val="accent1"/>
          </a:solidFill>
        </p:spPr>
        <p:txBody>
          <a:bodyPr wrap="square" rtlCol="0">
            <a:spAutoFit/>
          </a:bodyPr>
          <a:lstStyle/>
          <a:p>
            <a:r>
              <a:rPr lang="en-US" sz="4800" b="1" dirty="0"/>
              <a:t>Intro Psych Scientific Reasoning Module #1: Distracted Driving</a:t>
            </a:r>
          </a:p>
        </p:txBody>
      </p:sp>
      <p:pic>
        <p:nvPicPr>
          <p:cNvPr id="2" name="Picture 1" descr="Picture of teen driving while texting. Also includes title of module: &quot;Intro Psych Scientific Reasoning Module #1: Distracted Driving&quot;.&#10;&#10;Link to video on distracted driving in Notes pane."/>
          <p:cNvPicPr>
            <a:picLocks noChangeAspect="1"/>
          </p:cNvPicPr>
          <p:nvPr/>
        </p:nvPicPr>
        <p:blipFill>
          <a:blip r:embed="rId3"/>
          <a:stretch>
            <a:fillRect/>
          </a:stretch>
        </p:blipFill>
        <p:spPr>
          <a:xfrm>
            <a:off x="0" y="-1"/>
            <a:ext cx="12213491" cy="6316579"/>
          </a:xfrm>
          <a:prstGeom prst="rect">
            <a:avLst/>
          </a:prstGeom>
        </p:spPr>
      </p:pic>
    </p:spTree>
    <p:extLst>
      <p:ext uri="{BB962C8B-B14F-4D97-AF65-F5344CB8AC3E}">
        <p14:creationId xmlns:p14="http://schemas.microsoft.com/office/powerpoint/2010/main" val="1104760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FAB73BC-B049-4115-A692-8D63A059BFB8}" type="slidenum">
              <a:rPr lang="en-US" smtClean="0"/>
              <a:pPr/>
              <a:t>2</a:t>
            </a:fld>
            <a:endParaRPr lang="en-US" dirty="0"/>
          </a:p>
        </p:txBody>
      </p:sp>
      <p:sp>
        <p:nvSpPr>
          <p:cNvPr id="4" name="Title 3">
            <a:extLst>
              <a:ext uri="{FF2B5EF4-FFF2-40B4-BE49-F238E27FC236}">
                <a16:creationId xmlns:a16="http://schemas.microsoft.com/office/drawing/2014/main" id="{8D939ED3-F89D-42C6-8FE0-FF109EB3B7C8}"/>
              </a:ext>
            </a:extLst>
          </p:cNvPr>
          <p:cNvSpPr>
            <a:spLocks noGrp="1"/>
          </p:cNvSpPr>
          <p:nvPr>
            <p:ph type="title"/>
          </p:nvPr>
        </p:nvSpPr>
        <p:spPr>
          <a:xfrm>
            <a:off x="145774" y="178915"/>
            <a:ext cx="11009906" cy="439018"/>
          </a:xfrm>
        </p:spPr>
        <p:txBody>
          <a:bodyPr>
            <a:noAutofit/>
          </a:bodyPr>
          <a:lstStyle/>
          <a:p>
            <a:r>
              <a:rPr lang="en-US" sz="2800" dirty="0"/>
              <a:t>Fig 1.1. Pirates versus Global Temperature</a:t>
            </a:r>
          </a:p>
        </p:txBody>
      </p:sp>
      <p:pic>
        <p:nvPicPr>
          <p:cNvPr id="7" name="Picture 6" descr="The graph is a scatter plot, entitled &quot;Pirates versus Global Temperature&quot; &#10;&#10;More details in the Notes pane">
            <a:extLst>
              <a:ext uri="{FF2B5EF4-FFF2-40B4-BE49-F238E27FC236}">
                <a16:creationId xmlns:a16="http://schemas.microsoft.com/office/drawing/2014/main" id="{38E669E8-7CFB-4C23-B07C-389B016853A8}"/>
              </a:ext>
            </a:extLst>
          </p:cNvPr>
          <p:cNvPicPr>
            <a:picLocks noChangeAspect="1"/>
          </p:cNvPicPr>
          <p:nvPr/>
        </p:nvPicPr>
        <p:blipFill>
          <a:blip r:embed="rId3"/>
          <a:stretch>
            <a:fillRect/>
          </a:stretch>
        </p:blipFill>
        <p:spPr>
          <a:xfrm>
            <a:off x="1923189" y="607415"/>
            <a:ext cx="7376222" cy="5524963"/>
          </a:xfrm>
          <a:prstGeom prst="rect">
            <a:avLst/>
          </a:prstGeom>
        </p:spPr>
      </p:pic>
      <p:sp>
        <p:nvSpPr>
          <p:cNvPr id="5" name="TextBox 4"/>
          <p:cNvSpPr txBox="1"/>
          <p:nvPr/>
        </p:nvSpPr>
        <p:spPr>
          <a:xfrm>
            <a:off x="97977" y="6488668"/>
            <a:ext cx="8417176" cy="369332"/>
          </a:xfrm>
          <a:prstGeom prst="rect">
            <a:avLst/>
          </a:prstGeom>
          <a:noFill/>
        </p:spPr>
        <p:txBody>
          <a:bodyPr wrap="none" rtlCol="0">
            <a:spAutoFit/>
          </a:bodyPr>
          <a:lstStyle/>
          <a:p>
            <a:r>
              <a:rPr lang="en-US" dirty="0"/>
              <a:t>Source: https://www.squawkpoint.com/2014/09/correlation-does-not-imply-causation/</a:t>
            </a:r>
          </a:p>
        </p:txBody>
      </p:sp>
    </p:spTree>
    <p:extLst>
      <p:ext uri="{BB962C8B-B14F-4D97-AF65-F5344CB8AC3E}">
        <p14:creationId xmlns:p14="http://schemas.microsoft.com/office/powerpoint/2010/main" val="651147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FAB73BC-B049-4115-A692-8D63A059BFB8}" type="slidenum">
              <a:rPr lang="en-US" smtClean="0"/>
              <a:pPr/>
              <a:t>3</a:t>
            </a:fld>
            <a:endParaRPr lang="en-US" dirty="0"/>
          </a:p>
        </p:txBody>
      </p:sp>
      <p:sp>
        <p:nvSpPr>
          <p:cNvPr id="2" name="Title 1">
            <a:extLst>
              <a:ext uri="{FF2B5EF4-FFF2-40B4-BE49-F238E27FC236}">
                <a16:creationId xmlns:a16="http://schemas.microsoft.com/office/drawing/2014/main" id="{B8953CDB-915B-4796-B5C4-B00EC7C901EE}"/>
              </a:ext>
            </a:extLst>
          </p:cNvPr>
          <p:cNvSpPr>
            <a:spLocks noGrp="1"/>
          </p:cNvSpPr>
          <p:nvPr>
            <p:ph type="title"/>
          </p:nvPr>
        </p:nvSpPr>
        <p:spPr>
          <a:xfrm>
            <a:off x="258417" y="286605"/>
            <a:ext cx="10897263" cy="587100"/>
          </a:xfrm>
        </p:spPr>
        <p:txBody>
          <a:bodyPr>
            <a:normAutofit/>
          </a:bodyPr>
          <a:lstStyle/>
          <a:p>
            <a:r>
              <a:rPr lang="en-US" sz="3600" dirty="0"/>
              <a:t>Fig 1.2. Number of Ice Creams Sold versus Murder Rate</a:t>
            </a:r>
          </a:p>
        </p:txBody>
      </p:sp>
      <p:pic>
        <p:nvPicPr>
          <p:cNvPr id="7" name="Picture 6" descr="The graph is a scatter plot, entitled &quot;Number of Ice Creams Sold versus Murder Rate&quot; &#10;&#10;More details in the Notes pane&#10;">
            <a:extLst>
              <a:ext uri="{FF2B5EF4-FFF2-40B4-BE49-F238E27FC236}">
                <a16:creationId xmlns:a16="http://schemas.microsoft.com/office/drawing/2014/main" id="{6F1DCC01-7DBC-4962-B991-B71453A5D1B9}"/>
              </a:ext>
            </a:extLst>
          </p:cNvPr>
          <p:cNvPicPr>
            <a:picLocks noChangeAspect="1"/>
          </p:cNvPicPr>
          <p:nvPr/>
        </p:nvPicPr>
        <p:blipFill>
          <a:blip r:embed="rId3"/>
          <a:stretch>
            <a:fillRect/>
          </a:stretch>
        </p:blipFill>
        <p:spPr>
          <a:xfrm>
            <a:off x="2152799" y="1037882"/>
            <a:ext cx="8117331" cy="5065214"/>
          </a:xfrm>
          <a:prstGeom prst="rect">
            <a:avLst/>
          </a:prstGeom>
        </p:spPr>
      </p:pic>
      <p:cxnSp>
        <p:nvCxnSpPr>
          <p:cNvPr id="6" name="Regression Line">
            <a:extLst>
              <a:ext uri="{FF2B5EF4-FFF2-40B4-BE49-F238E27FC236}">
                <a16:creationId xmlns:a16="http://schemas.microsoft.com/office/drawing/2014/main" id="{638CB36B-2F98-48C8-8138-212420A62E67}"/>
              </a:ext>
            </a:extLst>
          </p:cNvPr>
          <p:cNvCxnSpPr/>
          <p:nvPr/>
        </p:nvCxnSpPr>
        <p:spPr>
          <a:xfrm flipV="1">
            <a:off x="3765600" y="2203200"/>
            <a:ext cx="3945600" cy="2570400"/>
          </a:xfrm>
          <a:prstGeom prst="line">
            <a:avLst/>
          </a:prstGeom>
        </p:spPr>
        <p:style>
          <a:lnRef idx="1">
            <a:schemeClr val="dk1"/>
          </a:lnRef>
          <a:fillRef idx="0">
            <a:schemeClr val="dk1"/>
          </a:fillRef>
          <a:effectRef idx="0">
            <a:schemeClr val="dk1"/>
          </a:effectRef>
          <a:fontRef idx="minor">
            <a:schemeClr val="tx1"/>
          </a:fontRef>
        </p:style>
      </p:cxnSp>
      <p:sp>
        <p:nvSpPr>
          <p:cNvPr id="3" name="TextBox 2"/>
          <p:cNvSpPr txBox="1"/>
          <p:nvPr/>
        </p:nvSpPr>
        <p:spPr>
          <a:xfrm>
            <a:off x="97977" y="6488668"/>
            <a:ext cx="9047798" cy="369332"/>
          </a:xfrm>
          <a:prstGeom prst="rect">
            <a:avLst/>
          </a:prstGeom>
          <a:noFill/>
        </p:spPr>
        <p:txBody>
          <a:bodyPr wrap="none" rtlCol="0">
            <a:spAutoFit/>
          </a:bodyPr>
          <a:lstStyle/>
          <a:p>
            <a:r>
              <a:rPr lang="en-US" dirty="0"/>
              <a:t>Source: http://www.precisionnutrition.com/wp-content/uploads/2014/08/ice-cream-chart.jpg</a:t>
            </a:r>
          </a:p>
        </p:txBody>
      </p:sp>
    </p:spTree>
    <p:extLst>
      <p:ext uri="{BB962C8B-B14F-4D97-AF65-F5344CB8AC3E}">
        <p14:creationId xmlns:p14="http://schemas.microsoft.com/office/powerpoint/2010/main" val="3509853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FAB73BC-B049-4115-A692-8D63A059BFB8}" type="slidenum">
              <a:rPr lang="en-US" smtClean="0"/>
              <a:pPr/>
              <a:t>4</a:t>
            </a:fld>
            <a:endParaRPr lang="en-US" dirty="0"/>
          </a:p>
        </p:txBody>
      </p:sp>
      <p:sp>
        <p:nvSpPr>
          <p:cNvPr id="2" name="Title 1">
            <a:extLst>
              <a:ext uri="{FF2B5EF4-FFF2-40B4-BE49-F238E27FC236}">
                <a16:creationId xmlns:a16="http://schemas.microsoft.com/office/drawing/2014/main" id="{F9C0DB66-AD45-4438-B9E6-52D1F1F16E4B}"/>
              </a:ext>
            </a:extLst>
          </p:cNvPr>
          <p:cNvSpPr>
            <a:spLocks noGrp="1"/>
          </p:cNvSpPr>
          <p:nvPr>
            <p:ph type="title"/>
          </p:nvPr>
        </p:nvSpPr>
        <p:spPr>
          <a:xfrm>
            <a:off x="97977" y="81241"/>
            <a:ext cx="11795849" cy="556593"/>
          </a:xfrm>
        </p:spPr>
        <p:txBody>
          <a:bodyPr>
            <a:noAutofit/>
          </a:bodyPr>
          <a:lstStyle/>
          <a:p>
            <a:r>
              <a:rPr lang="en-US" sz="2400" dirty="0"/>
              <a:t>Fig 1.3. US Highway Fatality Rate versus Amount of Lemons Imported to USA from Mexico</a:t>
            </a:r>
          </a:p>
        </p:txBody>
      </p:sp>
      <p:pic>
        <p:nvPicPr>
          <p:cNvPr id="7" name="Picture 6" descr="The graph is a scatter plot, entitled &quot;Total US Highway Fatality Rate versis Amount of Lemons Imported from Mexico&quot;.&#10;&#10;More details in the notes pane.">
            <a:extLst>
              <a:ext uri="{FF2B5EF4-FFF2-40B4-BE49-F238E27FC236}">
                <a16:creationId xmlns:a16="http://schemas.microsoft.com/office/drawing/2014/main" id="{1031D849-812C-477C-8854-54DEFD509AF6}"/>
              </a:ext>
            </a:extLst>
          </p:cNvPr>
          <p:cNvPicPr>
            <a:picLocks noChangeAspect="1"/>
          </p:cNvPicPr>
          <p:nvPr/>
        </p:nvPicPr>
        <p:blipFill>
          <a:blip r:embed="rId3"/>
          <a:stretch>
            <a:fillRect/>
          </a:stretch>
        </p:blipFill>
        <p:spPr>
          <a:xfrm>
            <a:off x="1802400" y="826346"/>
            <a:ext cx="8258768" cy="5368199"/>
          </a:xfrm>
          <a:prstGeom prst="rect">
            <a:avLst/>
          </a:prstGeom>
        </p:spPr>
      </p:pic>
      <p:sp>
        <p:nvSpPr>
          <p:cNvPr id="3" name="TextBox 2"/>
          <p:cNvSpPr txBox="1"/>
          <p:nvPr/>
        </p:nvSpPr>
        <p:spPr>
          <a:xfrm>
            <a:off x="97977" y="6488668"/>
            <a:ext cx="5625451" cy="369332"/>
          </a:xfrm>
          <a:prstGeom prst="rect">
            <a:avLst/>
          </a:prstGeom>
          <a:noFill/>
        </p:spPr>
        <p:txBody>
          <a:bodyPr wrap="none" rtlCol="0">
            <a:spAutoFit/>
          </a:bodyPr>
          <a:lstStyle/>
          <a:p>
            <a:r>
              <a:rPr lang="en-US" dirty="0"/>
              <a:t>Source: http://pubs.acs.org/doi/abs/10.1021/ci700332k</a:t>
            </a:r>
          </a:p>
        </p:txBody>
      </p:sp>
    </p:spTree>
    <p:extLst>
      <p:ext uri="{BB962C8B-B14F-4D97-AF65-F5344CB8AC3E}">
        <p14:creationId xmlns:p14="http://schemas.microsoft.com/office/powerpoint/2010/main" val="4020211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4FAB73BC-B049-4115-A692-8D63A059BFB8}" type="slidenum">
              <a:rPr lang="en-US" smtClean="0"/>
              <a:pPr/>
              <a:t>5</a:t>
            </a:fld>
            <a:endParaRPr lang="en-US" dirty="0"/>
          </a:p>
        </p:txBody>
      </p:sp>
      <p:sp>
        <p:nvSpPr>
          <p:cNvPr id="2" name="Title 1">
            <a:extLst>
              <a:ext uri="{FF2B5EF4-FFF2-40B4-BE49-F238E27FC236}">
                <a16:creationId xmlns:a16="http://schemas.microsoft.com/office/drawing/2014/main" id="{514DA034-5019-413B-9C9A-C86DC1DCA3A8}"/>
              </a:ext>
            </a:extLst>
          </p:cNvPr>
          <p:cNvSpPr>
            <a:spLocks noGrp="1"/>
          </p:cNvSpPr>
          <p:nvPr>
            <p:ph type="title"/>
          </p:nvPr>
        </p:nvSpPr>
        <p:spPr>
          <a:xfrm>
            <a:off x="159026" y="286605"/>
            <a:ext cx="10996654" cy="634422"/>
          </a:xfrm>
        </p:spPr>
        <p:txBody>
          <a:bodyPr>
            <a:normAutofit fontScale="90000"/>
          </a:bodyPr>
          <a:lstStyle/>
          <a:p>
            <a:r>
              <a:rPr lang="en-US" dirty="0"/>
              <a:t>Correlation ≠ Causation</a:t>
            </a:r>
          </a:p>
        </p:txBody>
      </p:sp>
      <p:sp>
        <p:nvSpPr>
          <p:cNvPr id="5" name="TextBox 4">
            <a:extLst>
              <a:ext uri="{FF2B5EF4-FFF2-40B4-BE49-F238E27FC236}">
                <a16:creationId xmlns:a16="http://schemas.microsoft.com/office/drawing/2014/main" id="{3F1D2466-CF87-4CB0-82C5-B1F28BD7B115}"/>
              </a:ext>
            </a:extLst>
          </p:cNvPr>
          <p:cNvSpPr txBox="1"/>
          <p:nvPr/>
        </p:nvSpPr>
        <p:spPr>
          <a:xfrm>
            <a:off x="578778" y="1351124"/>
            <a:ext cx="11149781" cy="4955203"/>
          </a:xfrm>
          <a:prstGeom prst="rect">
            <a:avLst/>
          </a:prstGeom>
          <a:noFill/>
        </p:spPr>
        <p:txBody>
          <a:bodyPr wrap="square" rtlCol="0">
            <a:spAutoFit/>
          </a:bodyPr>
          <a:lstStyle/>
          <a:p>
            <a:r>
              <a:rPr lang="en-US" sz="2000" dirty="0"/>
              <a:t>So, what could account for the association he found between early childhood education and crime? “We’re taking children away from their mothers too soon,” Kingsbury </a:t>
            </a:r>
            <a:r>
              <a:rPr lang="en-US" sz="2000" dirty="0">
                <a:hlinkClick r:id="rId3"/>
              </a:rPr>
              <a:t>said</a:t>
            </a:r>
            <a:r>
              <a:rPr lang="en-US" sz="2000" dirty="0"/>
              <a:t>. He </a:t>
            </a:r>
            <a:r>
              <a:rPr lang="en-US" sz="2000" dirty="0">
                <a:hlinkClick r:id="rId4"/>
              </a:rPr>
              <a:t>explained</a:t>
            </a:r>
            <a:r>
              <a:rPr lang="en-US" sz="2000" dirty="0"/>
              <a:t> his research this way to the Huffington Post:</a:t>
            </a:r>
          </a:p>
          <a:p>
            <a:endParaRPr lang="en-US" sz="2000" dirty="0"/>
          </a:p>
          <a:p>
            <a:pPr marL="914400"/>
            <a:r>
              <a:rPr lang="en-US" sz="2000" dirty="0"/>
              <a:t>The sources I have is, I went to the Department of Education and got a list of kindergartens and I went to the safety department and got the crime report. … In general, the towns with a kindergarten have 400 percent more crime than other towns in the same county. In every county, the towns and cities with kindergarten had more crime.</a:t>
            </a:r>
          </a:p>
          <a:p>
            <a:pPr marL="914400"/>
            <a:endParaRPr lang="en-US" sz="2000" dirty="0"/>
          </a:p>
          <a:p>
            <a:pPr marL="914400"/>
            <a:endParaRPr lang="en-US" sz="2000" dirty="0"/>
          </a:p>
          <a:p>
            <a:r>
              <a:rPr lang="en-US" sz="2000" dirty="0"/>
              <a:t>But Kingsbury’s conclusions contradict virtually the entire body of literature on the effects of early childhood education. And his “research” isn’t published, of course. While there’s nothing wrong with investigating counterintuitive hypotheses, like the idea that kindergarten could cause crime, Kingsbury’s analysis makes a number of Science 101 errors that are instructive to examine.</a:t>
            </a:r>
          </a:p>
          <a:p>
            <a:endParaRPr lang="en-US" dirty="0"/>
          </a:p>
          <a:p>
            <a:endParaRPr lang="en-US" dirty="0"/>
          </a:p>
        </p:txBody>
      </p:sp>
      <p:sp>
        <p:nvSpPr>
          <p:cNvPr id="4" name="TextBox 3"/>
          <p:cNvSpPr txBox="1"/>
          <p:nvPr/>
        </p:nvSpPr>
        <p:spPr>
          <a:xfrm>
            <a:off x="253599" y="6488668"/>
            <a:ext cx="6542176" cy="400110"/>
          </a:xfrm>
          <a:prstGeom prst="rect">
            <a:avLst/>
          </a:prstGeom>
          <a:noFill/>
        </p:spPr>
        <p:txBody>
          <a:bodyPr wrap="none" rtlCol="0">
            <a:spAutoFit/>
          </a:bodyPr>
          <a:lstStyle/>
          <a:p>
            <a:r>
              <a:rPr lang="en-US" sz="1000" dirty="0"/>
              <a:t>Source: </a:t>
            </a:r>
            <a:r>
              <a:rPr lang="en-US" sz="1000" u="sng" dirty="0">
                <a:hlinkClick r:id="rId5"/>
              </a:rPr>
              <a:t>http://healthland.time.com/2012/07/06/does-kindergarten-lead-to-crime-fact-checking-n-h-legislators-research/</a:t>
            </a:r>
            <a:r>
              <a:rPr lang="en-US" sz="1000" dirty="0"/>
              <a:t> </a:t>
            </a:r>
          </a:p>
          <a:p>
            <a:r>
              <a:rPr lang="en-US" sz="1000" dirty="0"/>
              <a:t>Image of Rep. Kingsbury here: </a:t>
            </a:r>
            <a:r>
              <a:rPr lang="en-US" sz="1000" dirty="0">
                <a:hlinkClick r:id="rId6"/>
              </a:rPr>
              <a:t>http://www.laconiadailysun.com/images/2010/11/09/Bob%20Kingsbury.jpg</a:t>
            </a:r>
            <a:r>
              <a:rPr lang="en-US" sz="1000" dirty="0"/>
              <a:t> </a:t>
            </a:r>
          </a:p>
        </p:txBody>
      </p:sp>
    </p:spTree>
    <p:extLst>
      <p:ext uri="{BB962C8B-B14F-4D97-AF65-F5344CB8AC3E}">
        <p14:creationId xmlns:p14="http://schemas.microsoft.com/office/powerpoint/2010/main" val="4282150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4FAB73BC-B049-4115-A692-8D63A059BFB8}" type="slidenum">
              <a:rPr lang="en-US" smtClean="0"/>
              <a:pPr/>
              <a:t>6</a:t>
            </a:fld>
            <a:endParaRPr lang="en-US" dirty="0"/>
          </a:p>
        </p:txBody>
      </p:sp>
      <p:sp>
        <p:nvSpPr>
          <p:cNvPr id="6" name="Title 5">
            <a:extLst>
              <a:ext uri="{FF2B5EF4-FFF2-40B4-BE49-F238E27FC236}">
                <a16:creationId xmlns:a16="http://schemas.microsoft.com/office/drawing/2014/main" id="{CEA6A0F4-3D7F-4468-B59B-6E73DEEAA5F4}"/>
              </a:ext>
            </a:extLst>
          </p:cNvPr>
          <p:cNvSpPr>
            <a:spLocks noGrp="1"/>
          </p:cNvSpPr>
          <p:nvPr>
            <p:ph type="title"/>
          </p:nvPr>
        </p:nvSpPr>
        <p:spPr>
          <a:xfrm>
            <a:off x="139148" y="145926"/>
            <a:ext cx="11913704" cy="448892"/>
          </a:xfrm>
        </p:spPr>
        <p:txBody>
          <a:bodyPr>
            <a:normAutofit/>
          </a:bodyPr>
          <a:lstStyle/>
          <a:p>
            <a:r>
              <a:rPr lang="en-US" sz="2400" dirty="0"/>
              <a:t>Fig 1.4. Do mobile phones cause traffic fatalities? Subscription rate and fatality rate: US states, 2012</a:t>
            </a:r>
          </a:p>
        </p:txBody>
      </p:sp>
      <p:pic>
        <p:nvPicPr>
          <p:cNvPr id="2" name="Picture 1" descr="The graph is a scatter plot, entitled &quot;Do mobile phones cause traffic fatalities? Subscription rate and fatality rate: US states, 2012&quot;.&#10;&#10;More details in the notes pane.&#10;"/>
          <p:cNvPicPr/>
          <p:nvPr/>
        </p:nvPicPr>
        <p:blipFill>
          <a:blip r:embed="rId3">
            <a:extLst>
              <a:ext uri="{28A0092B-C50C-407E-A947-70E740481C1C}">
                <a14:useLocalDpi xmlns:a14="http://schemas.microsoft.com/office/drawing/2010/main" val="0"/>
              </a:ext>
            </a:extLst>
          </a:blip>
          <a:srcRect/>
          <a:stretch>
            <a:fillRect/>
          </a:stretch>
        </p:blipFill>
        <p:spPr bwMode="auto">
          <a:xfrm>
            <a:off x="2465614" y="851416"/>
            <a:ext cx="7260771" cy="5447710"/>
          </a:xfrm>
          <a:prstGeom prst="rect">
            <a:avLst/>
          </a:prstGeom>
          <a:noFill/>
          <a:ln>
            <a:noFill/>
          </a:ln>
        </p:spPr>
      </p:pic>
      <p:sp>
        <p:nvSpPr>
          <p:cNvPr id="3" name="TextBox 2"/>
          <p:cNvSpPr txBox="1"/>
          <p:nvPr/>
        </p:nvSpPr>
        <p:spPr>
          <a:xfrm>
            <a:off x="3" y="6534840"/>
            <a:ext cx="7100021" cy="530915"/>
          </a:xfrm>
          <a:prstGeom prst="rect">
            <a:avLst/>
          </a:prstGeom>
          <a:noFill/>
        </p:spPr>
        <p:txBody>
          <a:bodyPr wrap="none" rtlCol="0">
            <a:spAutoFit/>
          </a:bodyPr>
          <a:lstStyle/>
          <a:p>
            <a:r>
              <a:rPr lang="en-US" sz="1050" dirty="0"/>
              <a:t>Source: Source: https://thesocietypages.org/socimages/2014/10/08/the-no-1-cause-of-traffic-fatalities-its-not-texting-its-drivi</a:t>
            </a:r>
          </a:p>
          <a:p>
            <a:endParaRPr lang="en-US" dirty="0"/>
          </a:p>
        </p:txBody>
      </p:sp>
    </p:spTree>
    <p:extLst>
      <p:ext uri="{BB962C8B-B14F-4D97-AF65-F5344CB8AC3E}">
        <p14:creationId xmlns:p14="http://schemas.microsoft.com/office/powerpoint/2010/main" val="1529348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FAB73BC-B049-4115-A692-8D63A059BFB8}" type="slidenum">
              <a:rPr lang="en-US" smtClean="0"/>
              <a:pPr/>
              <a:t>7</a:t>
            </a:fld>
            <a:endParaRPr lang="en-US" dirty="0"/>
          </a:p>
        </p:txBody>
      </p:sp>
      <p:sp>
        <p:nvSpPr>
          <p:cNvPr id="3" name="Title 2">
            <a:extLst>
              <a:ext uri="{FF2B5EF4-FFF2-40B4-BE49-F238E27FC236}">
                <a16:creationId xmlns:a16="http://schemas.microsoft.com/office/drawing/2014/main" id="{6B8D4303-C0BE-4272-89AB-D85CF8CC91F7}"/>
              </a:ext>
            </a:extLst>
          </p:cNvPr>
          <p:cNvSpPr>
            <a:spLocks noGrp="1"/>
          </p:cNvSpPr>
          <p:nvPr>
            <p:ph type="title"/>
          </p:nvPr>
        </p:nvSpPr>
        <p:spPr>
          <a:xfrm>
            <a:off x="152400" y="841513"/>
            <a:ext cx="11754678" cy="895848"/>
          </a:xfrm>
        </p:spPr>
        <p:txBody>
          <a:bodyPr>
            <a:noAutofit/>
          </a:bodyPr>
          <a:lstStyle/>
          <a:p>
            <a:r>
              <a:rPr lang="en-US" sz="2400" dirty="0"/>
              <a:t>Table 1.1. Percent of participants in each group successfully completing navigation task </a:t>
            </a:r>
            <a:br>
              <a:rPr lang="en-US" sz="2400" dirty="0"/>
            </a:br>
            <a:r>
              <a:rPr lang="en-US" sz="2400" dirty="0"/>
              <a:t>(exiting at the correct location) while conversing either with a passenger or on a cell phone. </a:t>
            </a:r>
          </a:p>
        </p:txBody>
      </p:sp>
      <p:graphicFrame>
        <p:nvGraphicFramePr>
          <p:cNvPr id="9" name="Table 8">
            <a:extLst>
              <a:ext uri="{FF2B5EF4-FFF2-40B4-BE49-F238E27FC236}">
                <a16:creationId xmlns:a16="http://schemas.microsoft.com/office/drawing/2014/main" id="{5B729BB4-850A-4C3E-85F5-1823C87833F7}"/>
              </a:ext>
            </a:extLst>
          </p:cNvPr>
          <p:cNvGraphicFramePr>
            <a:graphicFrameLocks noGrp="1"/>
          </p:cNvGraphicFramePr>
          <p:nvPr>
            <p:extLst>
              <p:ext uri="{D42A27DB-BD31-4B8C-83A1-F6EECF244321}">
                <p14:modId xmlns:p14="http://schemas.microsoft.com/office/powerpoint/2010/main" val="3951200901"/>
              </p:ext>
            </p:extLst>
          </p:nvPr>
        </p:nvGraphicFramePr>
        <p:xfrm>
          <a:off x="2196000" y="2160000"/>
          <a:ext cx="6854400" cy="3231423"/>
        </p:xfrm>
        <a:graphic>
          <a:graphicData uri="http://schemas.openxmlformats.org/drawingml/2006/table">
            <a:tbl>
              <a:tblPr firstRow="1" bandRow="1">
                <a:tableStyleId>{2D5ABB26-0587-4C30-8999-92F81FD0307C}</a:tableStyleId>
              </a:tblPr>
              <a:tblGrid>
                <a:gridCol w="2837860">
                  <a:extLst>
                    <a:ext uri="{9D8B030D-6E8A-4147-A177-3AD203B41FA5}">
                      <a16:colId xmlns:a16="http://schemas.microsoft.com/office/drawing/2014/main" val="2698517988"/>
                    </a:ext>
                  </a:extLst>
                </a:gridCol>
                <a:gridCol w="4016540">
                  <a:extLst>
                    <a:ext uri="{9D8B030D-6E8A-4147-A177-3AD203B41FA5}">
                      <a16:colId xmlns:a16="http://schemas.microsoft.com/office/drawing/2014/main" val="4103516518"/>
                    </a:ext>
                  </a:extLst>
                </a:gridCol>
              </a:tblGrid>
              <a:tr h="1077141">
                <a:tc>
                  <a:txBody>
                    <a:bodyPr/>
                    <a:lstStyle/>
                    <a:p>
                      <a:pPr algn="ctr"/>
                      <a:r>
                        <a:rPr lang="en-US" dirty="0"/>
                        <a:t>Type of Conversation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Percentage successfully completing navigation task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39672280"/>
                  </a:ext>
                </a:extLst>
              </a:tr>
              <a:tr h="1077141">
                <a:tc>
                  <a:txBody>
                    <a:bodyPr/>
                    <a:lstStyle/>
                    <a:p>
                      <a:pPr algn="ctr"/>
                      <a:r>
                        <a:rPr lang="en-US" dirty="0"/>
                        <a:t>Passenger Conversation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100 %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2281838"/>
                  </a:ext>
                </a:extLst>
              </a:tr>
              <a:tr h="1077141">
                <a:tc>
                  <a:txBody>
                    <a:bodyPr/>
                    <a:lstStyle/>
                    <a:p>
                      <a:pPr algn="ctr"/>
                      <a:r>
                        <a:rPr lang="en-US" dirty="0"/>
                        <a:t>Cell Phone Conversation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60 %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5884423"/>
                  </a:ext>
                </a:extLst>
              </a:tr>
            </a:tbl>
          </a:graphicData>
        </a:graphic>
      </p:graphicFrame>
    </p:spTree>
    <p:extLst>
      <p:ext uri="{BB962C8B-B14F-4D97-AF65-F5344CB8AC3E}">
        <p14:creationId xmlns:p14="http://schemas.microsoft.com/office/powerpoint/2010/main" val="2608024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4FAB73BC-B049-4115-A692-8D63A059BFB8}" type="slidenum">
              <a:rPr lang="en-US" smtClean="0"/>
              <a:pPr/>
              <a:t>8</a:t>
            </a:fld>
            <a:endParaRPr lang="en-US" dirty="0"/>
          </a:p>
        </p:txBody>
      </p:sp>
      <p:sp>
        <p:nvSpPr>
          <p:cNvPr id="6" name="Title">
            <a:extLst>
              <a:ext uri="{FF2B5EF4-FFF2-40B4-BE49-F238E27FC236}">
                <a16:creationId xmlns:a16="http://schemas.microsoft.com/office/drawing/2014/main" id="{3C5CFFB7-B063-498E-A313-5EBD507F9FCC}"/>
              </a:ext>
            </a:extLst>
          </p:cNvPr>
          <p:cNvSpPr txBox="1"/>
          <p:nvPr/>
        </p:nvSpPr>
        <p:spPr>
          <a:xfrm>
            <a:off x="525435" y="413872"/>
            <a:ext cx="10687050" cy="1200329"/>
          </a:xfrm>
          <a:prstGeom prst="rect">
            <a:avLst/>
          </a:prstGeom>
          <a:noFill/>
        </p:spPr>
        <p:txBody>
          <a:bodyPr wrap="square" rtlCol="0">
            <a:spAutoFit/>
          </a:bodyPr>
          <a:lstStyle/>
          <a:p>
            <a:r>
              <a:rPr lang="en-US" dirty="0"/>
              <a:t>Table 1.2. Change in measures of driving performance from conversation to baseline for each condition (passenger versus cell phone conversation). Note: p-value represents comparison between the two groups.</a:t>
            </a:r>
          </a:p>
          <a:p>
            <a:r>
              <a:rPr lang="en-US" dirty="0"/>
              <a:t> </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819531076"/>
              </p:ext>
            </p:extLst>
          </p:nvPr>
        </p:nvGraphicFramePr>
        <p:xfrm>
          <a:off x="1105891" y="1263566"/>
          <a:ext cx="9526137" cy="4446203"/>
        </p:xfrm>
        <a:graphic>
          <a:graphicData uri="http://schemas.openxmlformats.org/drawingml/2006/table">
            <a:tbl>
              <a:tblPr firstRow="1" firstCol="1" bandRow="1">
                <a:tableStyleId>{5C22544A-7EE6-4342-B048-85BDC9FD1C3A}</a:tableStyleId>
              </a:tblPr>
              <a:tblGrid>
                <a:gridCol w="3870859">
                  <a:extLst>
                    <a:ext uri="{9D8B030D-6E8A-4147-A177-3AD203B41FA5}">
                      <a16:colId xmlns:a16="http://schemas.microsoft.com/office/drawing/2014/main" val="20000"/>
                    </a:ext>
                  </a:extLst>
                </a:gridCol>
                <a:gridCol w="1935429">
                  <a:extLst>
                    <a:ext uri="{9D8B030D-6E8A-4147-A177-3AD203B41FA5}">
                      <a16:colId xmlns:a16="http://schemas.microsoft.com/office/drawing/2014/main" val="20001"/>
                    </a:ext>
                  </a:extLst>
                </a:gridCol>
                <a:gridCol w="2276457">
                  <a:extLst>
                    <a:ext uri="{9D8B030D-6E8A-4147-A177-3AD203B41FA5}">
                      <a16:colId xmlns:a16="http://schemas.microsoft.com/office/drawing/2014/main" val="20002"/>
                    </a:ext>
                  </a:extLst>
                </a:gridCol>
                <a:gridCol w="1443392">
                  <a:extLst>
                    <a:ext uri="{9D8B030D-6E8A-4147-A177-3AD203B41FA5}">
                      <a16:colId xmlns:a16="http://schemas.microsoft.com/office/drawing/2014/main" val="20003"/>
                    </a:ext>
                  </a:extLst>
                </a:gridCol>
              </a:tblGrid>
              <a:tr h="1236137">
                <a:tc>
                  <a:txBody>
                    <a:bodyPr/>
                    <a:lstStyle/>
                    <a:p>
                      <a:pPr marL="0" marR="0" algn="ctr">
                        <a:spcBef>
                          <a:spcPts val="0"/>
                        </a:spcBef>
                        <a:spcAft>
                          <a:spcPts val="0"/>
                        </a:spcAft>
                      </a:pPr>
                      <a:r>
                        <a:rPr lang="en-US" sz="2400" dirty="0">
                          <a:solidFill>
                            <a:schemeClr val="tx1"/>
                          </a:solidFill>
                          <a:effectLst/>
                        </a:rPr>
                        <a:t>Driving Measure</a:t>
                      </a:r>
                      <a:endParaRPr lang="en-US" sz="240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a:solidFill>
                            <a:schemeClr val="tx1"/>
                          </a:solidFill>
                          <a:effectLst/>
                        </a:rPr>
                        <a:t>Passenger Conversation</a:t>
                      </a:r>
                      <a:endParaRPr lang="en-US" sz="240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tabLst>
                          <a:tab pos="891540" algn="l"/>
                          <a:tab pos="960120" algn="l"/>
                        </a:tabLst>
                      </a:pPr>
                      <a:r>
                        <a:rPr lang="en-US" sz="2400" dirty="0">
                          <a:solidFill>
                            <a:schemeClr val="tx1"/>
                          </a:solidFill>
                          <a:effectLst/>
                        </a:rPr>
                        <a:t>Cell Phone Conversation</a:t>
                      </a:r>
                      <a:endParaRPr lang="en-US" sz="240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81915" marR="0" indent="-11430" algn="ctr">
                        <a:spcBef>
                          <a:spcPts val="0"/>
                        </a:spcBef>
                        <a:spcAft>
                          <a:spcPts val="0"/>
                        </a:spcAft>
                      </a:pPr>
                      <a:r>
                        <a:rPr lang="en-US" sz="2400" dirty="0">
                          <a:solidFill>
                            <a:schemeClr val="tx1"/>
                          </a:solidFill>
                          <a:effectLst/>
                        </a:rPr>
                        <a:t>p-value</a:t>
                      </a:r>
                      <a:endParaRPr lang="en-US" sz="240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1015506">
                <a:tc>
                  <a:txBody>
                    <a:bodyPr/>
                    <a:lstStyle/>
                    <a:p>
                      <a:pPr marL="0" marR="0" algn="ctr">
                        <a:spcBef>
                          <a:spcPts val="0"/>
                        </a:spcBef>
                        <a:spcAft>
                          <a:spcPts val="0"/>
                        </a:spcAft>
                      </a:pPr>
                      <a:r>
                        <a:rPr lang="en-US" sz="2400" dirty="0">
                          <a:solidFill>
                            <a:schemeClr val="tx1"/>
                          </a:solidFill>
                          <a:effectLst/>
                        </a:rPr>
                        <a:t>Change in mean speed</a:t>
                      </a:r>
                    </a:p>
                    <a:p>
                      <a:pPr marL="0" marR="0" algn="ctr">
                        <a:spcBef>
                          <a:spcPts val="0"/>
                        </a:spcBef>
                        <a:spcAft>
                          <a:spcPts val="0"/>
                        </a:spcAft>
                      </a:pPr>
                      <a:r>
                        <a:rPr lang="en-US" sz="2400" dirty="0">
                          <a:solidFill>
                            <a:schemeClr val="tx1"/>
                          </a:solidFill>
                          <a:effectLst/>
                        </a:rPr>
                        <a:t>(mph)</a:t>
                      </a:r>
                      <a:endParaRPr lang="en-US" sz="240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a:effectLst/>
                        </a:rPr>
                        <a:t>+0.3</a:t>
                      </a: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a:effectLst/>
                        </a:rPr>
                        <a:t>+0.1</a:t>
                      </a: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indent="-11430" algn="ctr">
                        <a:spcBef>
                          <a:spcPts val="0"/>
                        </a:spcBef>
                        <a:spcAft>
                          <a:spcPts val="0"/>
                        </a:spcAft>
                        <a:tabLst>
                          <a:tab pos="331470" algn="l"/>
                        </a:tabLst>
                      </a:pPr>
                      <a:r>
                        <a:rPr lang="en-US" sz="2400" dirty="0">
                          <a:effectLst/>
                        </a:rPr>
                        <a:t>ns</a:t>
                      </a: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1057820">
                <a:tc>
                  <a:txBody>
                    <a:bodyPr/>
                    <a:lstStyle/>
                    <a:p>
                      <a:pPr marL="0" marR="0" algn="ctr">
                        <a:spcBef>
                          <a:spcPts val="0"/>
                        </a:spcBef>
                        <a:spcAft>
                          <a:spcPts val="0"/>
                        </a:spcAft>
                      </a:pPr>
                      <a:r>
                        <a:rPr lang="en-US" sz="2400" dirty="0">
                          <a:solidFill>
                            <a:schemeClr val="tx1"/>
                          </a:solidFill>
                          <a:effectLst/>
                        </a:rPr>
                        <a:t>Change in mean following distance</a:t>
                      </a:r>
                    </a:p>
                    <a:p>
                      <a:pPr marL="0" marR="0" algn="ctr">
                        <a:spcBef>
                          <a:spcPts val="0"/>
                        </a:spcBef>
                        <a:spcAft>
                          <a:spcPts val="0"/>
                        </a:spcAft>
                      </a:pPr>
                      <a:r>
                        <a:rPr lang="en-US" sz="2400" dirty="0">
                          <a:solidFill>
                            <a:schemeClr val="tx1"/>
                          </a:solidFill>
                          <a:effectLst/>
                        </a:rPr>
                        <a:t>(meters)</a:t>
                      </a:r>
                      <a:endParaRPr lang="en-US" sz="240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a:effectLst/>
                        </a:rPr>
                        <a:t>-10.2</a:t>
                      </a:r>
                      <a:endParaRPr lang="en-US" sz="24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dirty="0">
                          <a:effectLst/>
                        </a:rPr>
                        <a:t>+21.4</a:t>
                      </a: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indent="-11430" algn="ctr">
                        <a:spcBef>
                          <a:spcPts val="0"/>
                        </a:spcBef>
                        <a:spcAft>
                          <a:spcPts val="0"/>
                        </a:spcAft>
                        <a:tabLst>
                          <a:tab pos="331470" algn="l"/>
                        </a:tabLst>
                      </a:pPr>
                      <a:r>
                        <a:rPr lang="en-US" sz="2400" dirty="0">
                          <a:effectLst/>
                        </a:rPr>
                        <a:t>&lt;.05</a:t>
                      </a: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1057820">
                <a:tc>
                  <a:txBody>
                    <a:bodyPr/>
                    <a:lstStyle/>
                    <a:p>
                      <a:pPr marL="0" marR="0" algn="ctr">
                        <a:spcBef>
                          <a:spcPts val="0"/>
                        </a:spcBef>
                        <a:spcAft>
                          <a:spcPts val="0"/>
                        </a:spcAft>
                      </a:pPr>
                      <a:r>
                        <a:rPr lang="en-US" sz="2400" dirty="0">
                          <a:solidFill>
                            <a:schemeClr val="tx1"/>
                          </a:solidFill>
                          <a:effectLst/>
                        </a:rPr>
                        <a:t>Change in amount of lane deviation</a:t>
                      </a:r>
                    </a:p>
                    <a:p>
                      <a:pPr marL="0" marR="0" algn="ctr">
                        <a:spcBef>
                          <a:spcPts val="0"/>
                        </a:spcBef>
                        <a:spcAft>
                          <a:spcPts val="0"/>
                        </a:spcAft>
                      </a:pPr>
                      <a:r>
                        <a:rPr lang="en-US" sz="2400" dirty="0">
                          <a:solidFill>
                            <a:schemeClr val="tx1"/>
                          </a:solidFill>
                          <a:effectLst/>
                        </a:rPr>
                        <a:t>(root mean square error)</a:t>
                      </a:r>
                      <a:endParaRPr lang="en-US" sz="240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a:effectLst/>
                        </a:rPr>
                        <a:t>0</a:t>
                      </a:r>
                      <a:endParaRPr lang="en-US" sz="24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ctr">
                        <a:spcBef>
                          <a:spcPts val="0"/>
                        </a:spcBef>
                        <a:spcAft>
                          <a:spcPts val="0"/>
                        </a:spcAft>
                      </a:pPr>
                      <a:r>
                        <a:rPr lang="en-US" sz="2400">
                          <a:effectLst/>
                        </a:rPr>
                        <a:t>+0.6</a:t>
                      </a:r>
                      <a:endParaRPr lang="en-US" sz="240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tc>
                  <a:txBody>
                    <a:bodyPr/>
                    <a:lstStyle/>
                    <a:p>
                      <a:pPr marL="0" marR="0" indent="-11430" algn="ctr">
                        <a:spcBef>
                          <a:spcPts val="0"/>
                        </a:spcBef>
                        <a:spcAft>
                          <a:spcPts val="0"/>
                        </a:spcAft>
                        <a:tabLst>
                          <a:tab pos="331470" algn="l"/>
                        </a:tabLst>
                      </a:pPr>
                      <a:r>
                        <a:rPr lang="en-US" sz="2400" dirty="0">
                          <a:effectLst/>
                        </a:rPr>
                        <a:t>&lt;.05</a:t>
                      </a:r>
                      <a:endParaRPr lang="en-US" sz="2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48404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FAE61D-1BBB-4C2C-AFE1-74ED4F0DC72D}"/>
              </a:ext>
            </a:extLst>
          </p:cNvPr>
          <p:cNvSpPr>
            <a:spLocks noGrp="1"/>
          </p:cNvSpPr>
          <p:nvPr>
            <p:ph type="sldNum" sz="quarter" idx="12"/>
          </p:nvPr>
        </p:nvSpPr>
        <p:spPr/>
        <p:txBody>
          <a:bodyPr/>
          <a:lstStyle/>
          <a:p>
            <a:fld id="{4FAB73BC-B049-4115-A692-8D63A059BFB8}" type="slidenum">
              <a:rPr lang="en-US" smtClean="0"/>
              <a:pPr/>
              <a:t>9</a:t>
            </a:fld>
            <a:endParaRPr lang="en-US" dirty="0"/>
          </a:p>
        </p:txBody>
      </p:sp>
      <p:sp>
        <p:nvSpPr>
          <p:cNvPr id="3" name="Title 2">
            <a:extLst>
              <a:ext uri="{FF2B5EF4-FFF2-40B4-BE49-F238E27FC236}">
                <a16:creationId xmlns:a16="http://schemas.microsoft.com/office/drawing/2014/main" id="{0C1F8ECB-BC86-42B2-B6B1-24E5D435DEA4}"/>
              </a:ext>
            </a:extLst>
          </p:cNvPr>
          <p:cNvSpPr>
            <a:spLocks noGrp="1"/>
          </p:cNvSpPr>
          <p:nvPr>
            <p:ph type="title"/>
          </p:nvPr>
        </p:nvSpPr>
        <p:spPr>
          <a:xfrm>
            <a:off x="364434" y="404191"/>
            <a:ext cx="11635409" cy="789831"/>
          </a:xfrm>
        </p:spPr>
        <p:txBody>
          <a:bodyPr>
            <a:normAutofit/>
          </a:bodyPr>
          <a:lstStyle/>
          <a:p>
            <a:r>
              <a:rPr lang="en-US" sz="3600" b="1" dirty="0"/>
              <a:t>Intro Psych Scientific Reasoning Module #1: Distracted Driving</a:t>
            </a:r>
            <a:endParaRPr lang="en-US" sz="3600" dirty="0"/>
          </a:p>
        </p:txBody>
      </p:sp>
      <p:sp>
        <p:nvSpPr>
          <p:cNvPr id="5" name="TextBox 4">
            <a:extLst>
              <a:ext uri="{FF2B5EF4-FFF2-40B4-BE49-F238E27FC236}">
                <a16:creationId xmlns:a16="http://schemas.microsoft.com/office/drawing/2014/main" id="{DB2EB690-BE51-4EF7-99E5-93E313A9F0CB}"/>
              </a:ext>
            </a:extLst>
          </p:cNvPr>
          <p:cNvSpPr txBox="1"/>
          <p:nvPr/>
        </p:nvSpPr>
        <p:spPr>
          <a:xfrm>
            <a:off x="1214616" y="1698520"/>
            <a:ext cx="9762767" cy="2523768"/>
          </a:xfrm>
          <a:prstGeom prst="rect">
            <a:avLst/>
          </a:prstGeom>
          <a:noFill/>
        </p:spPr>
        <p:txBody>
          <a:bodyPr wrap="square" rtlCol="0">
            <a:spAutoFit/>
          </a:bodyPr>
          <a:lstStyle/>
          <a:p>
            <a:r>
              <a:rPr lang="en-US" sz="2000" b="1" dirty="0"/>
              <a:t>Suggested citation: </a:t>
            </a:r>
          </a:p>
          <a:p>
            <a:r>
              <a:rPr lang="en-US" sz="2000" dirty="0"/>
              <a:t>Becker-Blease, K. A., Stevens, C., &amp; </a:t>
            </a:r>
            <a:r>
              <a:rPr lang="en-US" sz="2000" dirty="0" err="1"/>
              <a:t>Witkow</a:t>
            </a:r>
            <a:r>
              <a:rPr lang="en-US" sz="2000" dirty="0"/>
              <a:t>, M. R. (2017). Intro Psych Scientific Reasoning Modules.  Retrieved from </a:t>
            </a:r>
            <a:r>
              <a:rPr lang="en-US" sz="2000" dirty="0">
                <a:hlinkClick r:id="rId2"/>
              </a:rPr>
              <a:t>http://bit.ly/2xPqWMN</a:t>
            </a:r>
            <a:endParaRPr lang="en-US" sz="2000" dirty="0"/>
          </a:p>
          <a:p>
            <a:endParaRPr lang="en-US" sz="2000" dirty="0"/>
          </a:p>
          <a:p>
            <a:r>
              <a:rPr lang="en-US" sz="2000" dirty="0"/>
              <a:t>This work was funded by the National Science Foundation DUE # 105060. </a:t>
            </a:r>
          </a:p>
          <a:p>
            <a:endParaRPr lang="en-US" sz="2000" dirty="0"/>
          </a:p>
          <a:p>
            <a:r>
              <a:rPr lang="en-US" sz="2000" dirty="0"/>
              <a:t>The module is licensed under a </a:t>
            </a:r>
            <a:r>
              <a:rPr lang="en-US" sz="2000" dirty="0">
                <a:hlinkClick r:id="rId3"/>
              </a:rPr>
              <a:t>Creative Commons Attribution 4.0 International License</a:t>
            </a:r>
            <a:r>
              <a:rPr lang="en-US" sz="2000" dirty="0"/>
              <a:t>. </a:t>
            </a:r>
          </a:p>
          <a:p>
            <a:endParaRPr lang="en-US" dirty="0"/>
          </a:p>
        </p:txBody>
      </p:sp>
    </p:spTree>
    <p:extLst>
      <p:ext uri="{BB962C8B-B14F-4D97-AF65-F5344CB8AC3E}">
        <p14:creationId xmlns:p14="http://schemas.microsoft.com/office/powerpoint/2010/main" val="4172152898"/>
      </p:ext>
    </p:extLst>
  </p:cSld>
  <p:clrMapOvr>
    <a:masterClrMapping/>
  </p:clrMapOvr>
</p:sld>
</file>

<file path=ppt/theme/theme1.xml><?xml version="1.0" encoding="utf-8"?>
<a:theme xmlns:a="http://schemas.openxmlformats.org/drawingml/2006/main" name="Retrospect.kbb">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Retrospect.kbb</Template>
  <TotalTime>331</TotalTime>
  <Words>573</Words>
  <Application>Microsoft Office PowerPoint</Application>
  <PresentationFormat>Widescreen</PresentationFormat>
  <Paragraphs>81</Paragraphs>
  <Slides>9</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Calibri</vt:lpstr>
      <vt:lpstr>Calibri Light</vt:lpstr>
      <vt:lpstr>Cambria</vt:lpstr>
      <vt:lpstr>Retrospect.kbb</vt:lpstr>
      <vt:lpstr>PowerPoint Presentation</vt:lpstr>
      <vt:lpstr>Fig 1.1. Pirates versus Global Temperature</vt:lpstr>
      <vt:lpstr>Fig 1.2. Number of Ice Creams Sold versus Murder Rate</vt:lpstr>
      <vt:lpstr>Fig 1.3. US Highway Fatality Rate versus Amount of Lemons Imported to USA from Mexico</vt:lpstr>
      <vt:lpstr>Correlation ≠ Causation</vt:lpstr>
      <vt:lpstr>Fig 1.4. Do mobile phones cause traffic fatalities? Subscription rate and fatality rate: US states, 2012</vt:lpstr>
      <vt:lpstr>Table 1.1. Percent of participants in each group successfully completing navigation task  (exiting at the correct location) while conversing either with a passenger or on a cell phone. </vt:lpstr>
      <vt:lpstr>PowerPoint Presentation</vt:lpstr>
      <vt:lpstr>Intro Psych Scientific Reasoning Module #1: Distracted Driving</vt:lpstr>
    </vt:vector>
  </TitlesOfParts>
  <Company>Oregon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Phones and Driving</dc:title>
  <dc:creator>Becker Blease, Kathryn</dc:creator>
  <cp:lastModifiedBy>Raechel Soicher</cp:lastModifiedBy>
  <cp:revision>44</cp:revision>
  <dcterms:created xsi:type="dcterms:W3CDTF">2016-08-22T23:31:32Z</dcterms:created>
  <dcterms:modified xsi:type="dcterms:W3CDTF">2019-01-03T16:43:39Z</dcterms:modified>
</cp:coreProperties>
</file>