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57" r:id="rId3"/>
    <p:sldId id="258" r:id="rId4"/>
    <p:sldId id="260"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6" autoAdjust="0"/>
    <p:restoredTop sz="75429" autoAdjust="0"/>
  </p:normalViewPr>
  <p:slideViewPr>
    <p:cSldViewPr snapToGrid="0">
      <p:cViewPr varScale="1">
        <p:scale>
          <a:sx n="75" d="100"/>
          <a:sy n="75" d="100"/>
        </p:scale>
        <p:origin x="63" y="144"/>
      </p:cViewPr>
      <p:guideLst>
        <p:guide orient="horz" pos="2160"/>
        <p:guide pos="3840"/>
      </p:guideLst>
    </p:cSldViewPr>
  </p:slideViewPr>
  <p:notesTextViewPr>
    <p:cViewPr>
      <p:scale>
        <a:sx n="1" d="1"/>
        <a:sy n="1" d="1"/>
      </p:scale>
      <p:origin x="0" y="0"/>
    </p:cViewPr>
  </p:notesTextViewPr>
  <p:notesViewPr>
    <p:cSldViewPr snapToGrid="0">
      <p:cViewPr varScale="1">
        <p:scale>
          <a:sx n="58" d="100"/>
          <a:sy n="58" d="100"/>
        </p:scale>
        <p:origin x="248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D7583A-5CDD-48E0-9F8C-74CD3B42536C}" type="datetimeFigureOut">
              <a:rPr lang="en-US" smtClean="0"/>
              <a:t>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4DABA8-1925-47E4-A74D-836B41ED0A8B}" type="slidenum">
              <a:rPr lang="en-US" smtClean="0"/>
              <a:t>‹#›</a:t>
            </a:fld>
            <a:endParaRPr lang="en-US"/>
          </a:p>
        </p:txBody>
      </p:sp>
    </p:spTree>
    <p:extLst>
      <p:ext uri="{BB962C8B-B14F-4D97-AF65-F5344CB8AC3E}">
        <p14:creationId xmlns:p14="http://schemas.microsoft.com/office/powerpoint/2010/main" val="1605565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a:t>
            </a:r>
            <a:r>
              <a:rPr lang="en-US" baseline="0" dirty="0"/>
              <a:t> https://pixabay.com/en/defense-protection-threat-1403067/</a:t>
            </a:r>
          </a:p>
          <a:p>
            <a:r>
              <a:rPr lang="en-US" baseline="0" dirty="0"/>
              <a:t>Source: https://en.wikipedia.org/wiki/Kin_selection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Cohen, S., Doyle, W., </a:t>
            </a:r>
            <a:r>
              <a:rPr lang="en-US" sz="1200" kern="1200" dirty="0" err="1">
                <a:solidFill>
                  <a:schemeClr val="tx1"/>
                </a:solidFill>
                <a:effectLst/>
                <a:latin typeface="+mn-lt"/>
                <a:ea typeface="+mn-ea"/>
                <a:cs typeface="+mn-cs"/>
              </a:rPr>
              <a:t>Skoner</a:t>
            </a:r>
            <a:r>
              <a:rPr lang="en-US" sz="1200" kern="1200" dirty="0">
                <a:solidFill>
                  <a:schemeClr val="tx1"/>
                </a:solidFill>
                <a:effectLst/>
                <a:latin typeface="+mn-lt"/>
                <a:ea typeface="+mn-ea"/>
                <a:cs typeface="+mn-cs"/>
              </a:rPr>
              <a:t>, D., Rabin, B., &amp; </a:t>
            </a:r>
            <a:r>
              <a:rPr lang="en-US" sz="1200" kern="1200" dirty="0" err="1">
                <a:solidFill>
                  <a:schemeClr val="tx1"/>
                </a:solidFill>
                <a:effectLst/>
                <a:latin typeface="+mn-lt"/>
                <a:ea typeface="+mn-ea"/>
                <a:cs typeface="+mn-cs"/>
              </a:rPr>
              <a:t>Gwaltney</a:t>
            </a:r>
            <a:r>
              <a:rPr lang="en-US" sz="1200" kern="1200" dirty="0">
                <a:solidFill>
                  <a:schemeClr val="tx1"/>
                </a:solidFill>
                <a:effectLst/>
                <a:latin typeface="+mn-lt"/>
                <a:ea typeface="+mn-ea"/>
                <a:cs typeface="+mn-cs"/>
              </a:rPr>
              <a:t>, J. (1997). Social ties and susceptibility to the common cold. </a:t>
            </a:r>
            <a:r>
              <a:rPr lang="en-US" sz="1200" i="1" kern="1200" dirty="0">
                <a:solidFill>
                  <a:schemeClr val="tx1"/>
                </a:solidFill>
                <a:effectLst/>
                <a:latin typeface="+mn-lt"/>
                <a:ea typeface="+mn-ea"/>
                <a:cs typeface="+mn-cs"/>
              </a:rPr>
              <a:t>Journal of the American Medical Association, 277</a:t>
            </a:r>
            <a:r>
              <a:rPr lang="en-US" sz="1200" kern="1200" dirty="0">
                <a:solidFill>
                  <a:schemeClr val="tx1"/>
                </a:solidFill>
                <a:effectLst/>
                <a:latin typeface="+mn-lt"/>
                <a:ea typeface="+mn-ea"/>
                <a:cs typeface="+mn-cs"/>
              </a:rPr>
              <a:t>, 1940-1944. </a:t>
            </a:r>
            <a:endParaRPr lang="en-US" dirty="0"/>
          </a:p>
        </p:txBody>
      </p:sp>
      <p:sp>
        <p:nvSpPr>
          <p:cNvPr id="4" name="Slide Number Placeholder 3"/>
          <p:cNvSpPr>
            <a:spLocks noGrp="1"/>
          </p:cNvSpPr>
          <p:nvPr>
            <p:ph type="sldNum" sz="quarter" idx="10"/>
          </p:nvPr>
        </p:nvSpPr>
        <p:spPr/>
        <p:txBody>
          <a:bodyPr/>
          <a:lstStyle/>
          <a:p>
            <a:fld id="{734DABA8-1925-47E4-A74D-836B41ED0A8B}" type="slidenum">
              <a:rPr lang="en-US" smtClean="0"/>
              <a:t>1</a:t>
            </a:fld>
            <a:endParaRPr lang="en-US"/>
          </a:p>
        </p:txBody>
      </p:sp>
    </p:spTree>
    <p:extLst>
      <p:ext uri="{BB962C8B-B14F-4D97-AF65-F5344CB8AC3E}">
        <p14:creationId xmlns:p14="http://schemas.microsoft.com/office/powerpoint/2010/main" val="215234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5.1 is an untitled scatterplot with social network diversity increasing from left to right on the x-axis and likelihood of a cold increasing from bottom to top on the y-axis. There are ten data points scattered loosely in a pattern from the lower left corner to the upper right corner. The regression line drawn through the points is angled about 30 degrees.</a:t>
            </a:r>
          </a:p>
          <a:p>
            <a:endParaRPr lang="en-US" dirty="0"/>
          </a:p>
          <a:p>
            <a:r>
              <a:rPr lang="en-US" dirty="0"/>
              <a:t>Figure 5.2 is untitled scatterplot with social network diversity increasing from left to right on the x-axis and likelihood of a cold increasing from bottom to top on the y-axis.  There are ten data points scattered loosely in a pattern from the upper left corner to about midway on the right side. The regression line drawn through the points is angled about 30 degrees.</a:t>
            </a:r>
          </a:p>
        </p:txBody>
      </p:sp>
      <p:sp>
        <p:nvSpPr>
          <p:cNvPr id="4" name="Slide Number Placeholder 3"/>
          <p:cNvSpPr>
            <a:spLocks noGrp="1"/>
          </p:cNvSpPr>
          <p:nvPr>
            <p:ph type="sldNum" sz="quarter" idx="10"/>
          </p:nvPr>
        </p:nvSpPr>
        <p:spPr/>
        <p:txBody>
          <a:bodyPr/>
          <a:lstStyle/>
          <a:p>
            <a:fld id="{734DABA8-1925-47E4-A74D-836B41ED0A8B}" type="slidenum">
              <a:rPr lang="en-US" smtClean="0"/>
              <a:t>2</a:t>
            </a:fld>
            <a:endParaRPr lang="en-US"/>
          </a:p>
        </p:txBody>
      </p:sp>
    </p:spTree>
    <p:extLst>
      <p:ext uri="{BB962C8B-B14F-4D97-AF65-F5344CB8AC3E}">
        <p14:creationId xmlns:p14="http://schemas.microsoft.com/office/powerpoint/2010/main" val="1075365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4DABA8-1925-47E4-A74D-836B41ED0A8B}" type="slidenum">
              <a:rPr lang="en-US" smtClean="0"/>
              <a:t>3</a:t>
            </a:fld>
            <a:endParaRPr lang="en-US"/>
          </a:p>
        </p:txBody>
      </p:sp>
    </p:spTree>
    <p:extLst>
      <p:ext uri="{BB962C8B-B14F-4D97-AF65-F5344CB8AC3E}">
        <p14:creationId xmlns:p14="http://schemas.microsoft.com/office/powerpoint/2010/main" val="2652144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34DABA8-1925-47E4-A74D-836B41ED0A8B}" type="slidenum">
              <a:rPr lang="en-US" smtClean="0"/>
              <a:t>4</a:t>
            </a:fld>
            <a:endParaRPr lang="en-US"/>
          </a:p>
        </p:txBody>
      </p:sp>
    </p:spTree>
    <p:extLst>
      <p:ext uri="{BB962C8B-B14F-4D97-AF65-F5344CB8AC3E}">
        <p14:creationId xmlns:p14="http://schemas.microsoft.com/office/powerpoint/2010/main" val="3575276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08A7ED9-913F-4FCE-99D5-EC0751E6BFE7}"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DE94F-CD67-4E33-B14B-CC244D11D017}" type="slidenum">
              <a:rPr lang="en-US" smtClean="0"/>
              <a:t>‹#›</a:t>
            </a:fld>
            <a:endParaRPr lang="en-US"/>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923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50FE669-AC26-47B3-83AF-C1F21C030EAE}"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304407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0442C-B89F-4BFC-A7D6-7C589883D458}"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2899668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9748FFB-B8BC-4D24-B2ED-8618756561E1}"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3205747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85DBBC-E87E-4515-99F8-403DB82178EE}" type="datetime1">
              <a:rPr lang="en-US" smtClean="0"/>
              <a:t>1/3/2019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CDE94F-CD67-4E33-B14B-CC244D11D017}" type="slidenum">
              <a:rPr lang="en-US" smtClean="0"/>
              <a:t>‹#›</a:t>
            </a:fld>
            <a:endParaRPr lang="en-US"/>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1877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08D9ECE-2FDC-4BC2-978A-56205C2C931D}" type="datetime1">
              <a:rPr lang="en-US" smtClean="0"/>
              <a:t>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214722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7BCC21-AC60-4444-B138-4EB9B0CBA50A}" type="datetime1">
              <a:rPr lang="en-US" smtClean="0"/>
              <a:t>1/3/2019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31553663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2692883-AE97-4C17-9D5C-632CD5373A8A}" type="datetime1">
              <a:rPr lang="en-US" smtClean="0"/>
              <a:t>1/3/2019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1544345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7"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7"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E47E19A1-5079-4233-AFC2-20D41C3BB92D}" type="datetime1">
              <a:rPr lang="en-US" smtClean="0"/>
              <a:t>1/3/2019</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669664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8"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3" y="6459787"/>
            <a:ext cx="2618511" cy="365125"/>
          </a:xfrm>
        </p:spPr>
        <p:txBody>
          <a:bodyPr/>
          <a:lstStyle>
            <a:lvl1pPr algn="l">
              <a:defRPr/>
            </a:lvl1pPr>
          </a:lstStyle>
          <a:p>
            <a:fld id="{D5C9DB03-6292-4623-95F0-D7DB938BF9FE}" type="datetime1">
              <a:rPr lang="en-US" smtClean="0"/>
              <a:t>1/3/2019</a:t>
            </a:fld>
            <a:endParaRPr lang="en-US"/>
          </a:p>
        </p:txBody>
      </p:sp>
      <p:sp>
        <p:nvSpPr>
          <p:cNvPr id="6" name="Footer Placeholder 5"/>
          <p:cNvSpPr>
            <a:spLocks noGrp="1"/>
          </p:cNvSpPr>
          <p:nvPr>
            <p:ph type="ftr" sz="quarter" idx="11"/>
          </p:nvPr>
        </p:nvSpPr>
        <p:spPr>
          <a:xfrm>
            <a:off x="4800600" y="6459787"/>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AFCDE94F-CD67-4E33-B14B-CC244D11D017}" type="slidenum">
              <a:rPr lang="en-US" smtClean="0"/>
              <a:t>‹#›</a:t>
            </a:fld>
            <a:endParaRPr lang="en-US"/>
          </a:p>
        </p:txBody>
      </p:sp>
    </p:spTree>
    <p:extLst>
      <p:ext uri="{BB962C8B-B14F-4D97-AF65-F5344CB8AC3E}">
        <p14:creationId xmlns:p14="http://schemas.microsoft.com/office/powerpoint/2010/main" val="17439497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1"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3C4BFC-A60C-4826-B8A8-6751794E1DE7}" type="datetime1">
              <a:rPr lang="en-US" smtClean="0"/>
              <a:t>1/3/2019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CDE94F-CD67-4E33-B14B-CC244D11D017}" type="slidenum">
              <a:rPr lang="en-US" smtClean="0"/>
              <a:t>‹#›</a:t>
            </a:fld>
            <a:endParaRPr lang="en-US"/>
          </a:p>
        </p:txBody>
      </p:sp>
    </p:spTree>
    <p:extLst>
      <p:ext uri="{BB962C8B-B14F-4D97-AF65-F5344CB8AC3E}">
        <p14:creationId xmlns:p14="http://schemas.microsoft.com/office/powerpoint/2010/main" val="337836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 y="6334316"/>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5"/>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2" y="6459787"/>
            <a:ext cx="2472271" cy="365125"/>
          </a:xfrm>
          <a:prstGeom prst="rect">
            <a:avLst/>
          </a:prstGeom>
        </p:spPr>
        <p:txBody>
          <a:bodyPr vert="horz" lIns="91440" tIns="45720" rIns="91440" bIns="45720" rtlCol="0" anchor="ctr"/>
          <a:lstStyle>
            <a:lvl1pPr algn="l">
              <a:defRPr sz="900">
                <a:solidFill>
                  <a:srgbClr val="FFFFFF"/>
                </a:solidFill>
              </a:defRPr>
            </a:lvl1pPr>
          </a:lstStyle>
          <a:p>
            <a:fld id="{743C7910-76D9-46BD-B61E-ED66C8EFCB68}" type="datetime1">
              <a:rPr lang="en-US" smtClean="0"/>
              <a:t>1/3/2019</a:t>
            </a:fld>
            <a:endParaRPr lang="en-US"/>
          </a:p>
        </p:txBody>
      </p:sp>
      <p:sp>
        <p:nvSpPr>
          <p:cNvPr id="5" name="Footer Placeholder 4"/>
          <p:cNvSpPr>
            <a:spLocks noGrp="1"/>
          </p:cNvSpPr>
          <p:nvPr>
            <p:ph type="ftr" sz="quarter" idx="3"/>
          </p:nvPr>
        </p:nvSpPr>
        <p:spPr>
          <a:xfrm>
            <a:off x="3686186" y="6459787"/>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60" y="6459787"/>
            <a:ext cx="1312025" cy="365125"/>
          </a:xfrm>
          <a:prstGeom prst="rect">
            <a:avLst/>
          </a:prstGeom>
        </p:spPr>
        <p:txBody>
          <a:bodyPr vert="horz" lIns="91440" tIns="45720" rIns="91440" bIns="45720" rtlCol="0" anchor="ctr"/>
          <a:lstStyle>
            <a:lvl1pPr algn="r">
              <a:defRPr sz="1050">
                <a:solidFill>
                  <a:srgbClr val="FFFFFF"/>
                </a:solidFill>
              </a:defRPr>
            </a:lvl1pPr>
          </a:lstStyle>
          <a:p>
            <a:fld id="{AFCDE94F-CD67-4E33-B14B-CC244D11D01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30745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hyperlink" Target="http://bit.ly/2xPqWMN"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FCDE94F-CD67-4E33-B14B-CC244D11D017}" type="slidenum">
              <a:rPr lang="en-US" smtClean="0"/>
              <a:t>1</a:t>
            </a:fld>
            <a:endParaRPr lang="en-US"/>
          </a:p>
        </p:txBody>
      </p:sp>
      <p:pic>
        <p:nvPicPr>
          <p:cNvPr id="10" name="Picture 9" descr="collage: picture 1 is of a large smiling family and picture 2 is of a hand and an enlarged cold virus&#10;&#10;Also contains the title of the module: &quot;Intro Psych Scientific Reasoning Module #5: Social Ties &amp; Coldes&quot;.">
            <a:extLst>
              <a:ext uri="{FF2B5EF4-FFF2-40B4-BE49-F238E27FC236}">
                <a16:creationId xmlns:a16="http://schemas.microsoft.com/office/drawing/2014/main" id="{D5978B00-F05D-42F2-B91E-C000736E4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65" y="33088"/>
            <a:ext cx="12437164" cy="6612877"/>
          </a:xfrm>
          <a:prstGeom prst="rect">
            <a:avLst/>
          </a:prstGeom>
        </p:spPr>
      </p:pic>
    </p:spTree>
    <p:extLst>
      <p:ext uri="{BB962C8B-B14F-4D97-AF65-F5344CB8AC3E}">
        <p14:creationId xmlns:p14="http://schemas.microsoft.com/office/powerpoint/2010/main" val="3764874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AFCDE94F-CD67-4E33-B14B-CC244D11D017}" type="slidenum">
              <a:rPr lang="en-US" smtClean="0"/>
              <a:t>2</a:t>
            </a:fld>
            <a:endParaRPr lang="en-US"/>
          </a:p>
        </p:txBody>
      </p:sp>
      <p:sp>
        <p:nvSpPr>
          <p:cNvPr id="2" name="Title 1"/>
          <p:cNvSpPr>
            <a:spLocks noGrp="1"/>
          </p:cNvSpPr>
          <p:nvPr>
            <p:ph type="title"/>
          </p:nvPr>
        </p:nvSpPr>
        <p:spPr>
          <a:xfrm>
            <a:off x="1154085" y="165019"/>
            <a:ext cx="10058400" cy="925286"/>
          </a:xfrm>
        </p:spPr>
        <p:txBody>
          <a:bodyPr>
            <a:normAutofit fontScale="90000"/>
          </a:bodyPr>
          <a:lstStyle/>
          <a:p>
            <a:pPr algn="ctr"/>
            <a:r>
              <a:rPr lang="en-US" sz="3600" dirty="0">
                <a:latin typeface="+mn-lt"/>
              </a:rPr>
              <a:t>Discuss: Will Social Network Size be Positively or Negatively Correlated with the Likelihood of Catching a Cold?</a:t>
            </a:r>
          </a:p>
        </p:txBody>
      </p:sp>
      <p:sp>
        <p:nvSpPr>
          <p:cNvPr id="10" name="TextBox 9">
            <a:extLst>
              <a:ext uri="{FF2B5EF4-FFF2-40B4-BE49-F238E27FC236}">
                <a16:creationId xmlns:a16="http://schemas.microsoft.com/office/drawing/2014/main" id="{4A8DA47D-A752-4239-AF5E-92E53F2A593F}"/>
              </a:ext>
            </a:extLst>
          </p:cNvPr>
          <p:cNvSpPr txBox="1"/>
          <p:nvPr/>
        </p:nvSpPr>
        <p:spPr>
          <a:xfrm>
            <a:off x="1198324" y="1350345"/>
            <a:ext cx="4115798" cy="369332"/>
          </a:xfrm>
          <a:prstGeom prst="rect">
            <a:avLst/>
          </a:prstGeom>
          <a:noFill/>
        </p:spPr>
        <p:txBody>
          <a:bodyPr wrap="square" rtlCol="0">
            <a:spAutoFit/>
          </a:bodyPr>
          <a:lstStyle/>
          <a:p>
            <a:r>
              <a:rPr lang="en-US" dirty="0"/>
              <a:t>Figure 5.1</a:t>
            </a:r>
          </a:p>
        </p:txBody>
      </p:sp>
      <p:pic>
        <p:nvPicPr>
          <p:cNvPr id="17" name="Picture 16" descr="The graph, Figure 5.1, is a scatter plot.&#10;More details in the Notes pane.">
            <a:extLst>
              <a:ext uri="{FF2B5EF4-FFF2-40B4-BE49-F238E27FC236}">
                <a16:creationId xmlns:a16="http://schemas.microsoft.com/office/drawing/2014/main" id="{56F860DD-869C-46F7-AF38-72D283B5C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661" y="1816927"/>
            <a:ext cx="4779895" cy="3374043"/>
          </a:xfrm>
          <a:prstGeom prst="rect">
            <a:avLst/>
          </a:prstGeom>
        </p:spPr>
      </p:pic>
      <p:sp>
        <p:nvSpPr>
          <p:cNvPr id="12" name="TextBox 11">
            <a:extLst>
              <a:ext uri="{FF2B5EF4-FFF2-40B4-BE49-F238E27FC236}">
                <a16:creationId xmlns:a16="http://schemas.microsoft.com/office/drawing/2014/main" id="{3D48CB6D-6DC5-4952-B743-301F2733CEAB}"/>
              </a:ext>
            </a:extLst>
          </p:cNvPr>
          <p:cNvSpPr txBox="1"/>
          <p:nvPr/>
        </p:nvSpPr>
        <p:spPr>
          <a:xfrm>
            <a:off x="6485184" y="1333500"/>
            <a:ext cx="1360170" cy="369332"/>
          </a:xfrm>
          <a:prstGeom prst="rect">
            <a:avLst/>
          </a:prstGeom>
          <a:noFill/>
        </p:spPr>
        <p:txBody>
          <a:bodyPr wrap="square" rtlCol="0">
            <a:spAutoFit/>
          </a:bodyPr>
          <a:lstStyle/>
          <a:p>
            <a:r>
              <a:rPr lang="en-US" dirty="0"/>
              <a:t>Figure 5.2</a:t>
            </a:r>
          </a:p>
        </p:txBody>
      </p:sp>
      <p:pic>
        <p:nvPicPr>
          <p:cNvPr id="21" name="Picture 20" descr="The graph, Figure 5.2, is a scatter plot.&#10;More details in the Notes pane.">
            <a:extLst>
              <a:ext uri="{FF2B5EF4-FFF2-40B4-BE49-F238E27FC236}">
                <a16:creationId xmlns:a16="http://schemas.microsoft.com/office/drawing/2014/main" id="{C376072C-7865-4199-9B16-DB804D9F12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2893" y="1816928"/>
            <a:ext cx="4779895" cy="3374043"/>
          </a:xfrm>
          <a:prstGeom prst="rect">
            <a:avLst/>
          </a:prstGeom>
        </p:spPr>
      </p:pic>
      <p:sp>
        <p:nvSpPr>
          <p:cNvPr id="9" name="Textbox"/>
          <p:cNvSpPr txBox="1">
            <a:spLocks/>
          </p:cNvSpPr>
          <p:nvPr/>
        </p:nvSpPr>
        <p:spPr>
          <a:xfrm>
            <a:off x="771525" y="515418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dirty="0">
                <a:latin typeface="+mn-lt"/>
              </a:rPr>
              <a:t>Why?</a:t>
            </a:r>
          </a:p>
        </p:txBody>
      </p:sp>
    </p:spTree>
    <p:extLst>
      <p:ext uri="{BB962C8B-B14F-4D97-AF65-F5344CB8AC3E}">
        <p14:creationId xmlns:p14="http://schemas.microsoft.com/office/powerpoint/2010/main" val="1435869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CDE94F-CD67-4E33-B14B-CC244D11D017}" type="slidenum">
              <a:rPr lang="en-US" smtClean="0"/>
              <a:t>3</a:t>
            </a:fld>
            <a:endParaRPr lang="en-US"/>
          </a:p>
        </p:txBody>
      </p:sp>
      <p:sp>
        <p:nvSpPr>
          <p:cNvPr id="2" name="Title 1"/>
          <p:cNvSpPr>
            <a:spLocks noGrp="1"/>
          </p:cNvSpPr>
          <p:nvPr>
            <p:ph type="title"/>
          </p:nvPr>
        </p:nvSpPr>
        <p:spPr>
          <a:xfrm>
            <a:off x="1097280" y="286606"/>
            <a:ext cx="10058400" cy="725766"/>
          </a:xfrm>
        </p:spPr>
        <p:txBody>
          <a:bodyPr>
            <a:normAutofit fontScale="90000"/>
          </a:bodyPr>
          <a:lstStyle/>
          <a:p>
            <a:pPr algn="ctr"/>
            <a:r>
              <a:rPr lang="en-US" sz="5400" dirty="0">
                <a:latin typeface="+mn-lt"/>
              </a:rPr>
              <a:t>Causal Claims</a:t>
            </a:r>
          </a:p>
        </p:txBody>
      </p:sp>
      <p:sp>
        <p:nvSpPr>
          <p:cNvPr id="3" name="Content Placeholder 2"/>
          <p:cNvSpPr>
            <a:spLocks noGrp="1"/>
          </p:cNvSpPr>
          <p:nvPr>
            <p:ph idx="1"/>
          </p:nvPr>
        </p:nvSpPr>
        <p:spPr>
          <a:xfrm>
            <a:off x="402771" y="1807029"/>
            <a:ext cx="11386458" cy="4343400"/>
          </a:xfrm>
        </p:spPr>
        <p:txBody>
          <a:bodyPr>
            <a:normAutofit fontScale="62500" lnSpcReduction="20000"/>
          </a:bodyPr>
          <a:lstStyle/>
          <a:p>
            <a:pPr marL="284163" indent="-284163">
              <a:buFont typeface="Courier New" panose="02070309020205020404" pitchFamily="49" charset="0"/>
              <a:buChar char="o"/>
            </a:pPr>
            <a:r>
              <a:rPr lang="en-US" sz="3600" b="1" dirty="0"/>
              <a:t>Why can we NOT conclude that having a larger social network causes people to get sick more often?</a:t>
            </a:r>
            <a:r>
              <a:rPr lang="en-US" sz="3600" dirty="0"/>
              <a:t> </a:t>
            </a:r>
            <a:r>
              <a:rPr lang="en-US" sz="3600" i="1" dirty="0"/>
              <a:t>(Assume for now that that the measurement of both variables was valid and reliable, and that the sample was large and diverse enough to generalize to the larger population. There’s another reason.) </a:t>
            </a:r>
            <a:endParaRPr lang="en-US" sz="3600" dirty="0"/>
          </a:p>
          <a:p>
            <a:pPr marL="284163" indent="-284163">
              <a:buNone/>
            </a:pPr>
            <a:endParaRPr lang="en-US" sz="3600" dirty="0"/>
          </a:p>
          <a:p>
            <a:pPr marL="284163" indent="-284163">
              <a:buFont typeface="Courier New" panose="02070309020205020404" pitchFamily="49" charset="0"/>
              <a:buChar char="o"/>
            </a:pPr>
            <a:r>
              <a:rPr lang="en-US" sz="3600" b="1" dirty="0"/>
              <a:t>Is reverse causality possible? </a:t>
            </a:r>
            <a:endParaRPr lang="en-US" sz="3600" dirty="0"/>
          </a:p>
          <a:p>
            <a:pPr marL="284163" indent="-284163">
              <a:buNone/>
            </a:pPr>
            <a:endParaRPr lang="en-US" sz="3600" dirty="0"/>
          </a:p>
          <a:p>
            <a:pPr marL="284163" indent="-284163">
              <a:buFont typeface="Courier New" panose="02070309020205020404" pitchFamily="49" charset="0"/>
              <a:buChar char="o"/>
            </a:pPr>
            <a:r>
              <a:rPr lang="en-US" sz="3600" b="1" dirty="0"/>
              <a:t>What are some third variables that might influence both cold susceptibility and social network size? </a:t>
            </a:r>
            <a:endParaRPr lang="en-US" sz="3600" dirty="0"/>
          </a:p>
          <a:p>
            <a:pPr marL="284163" indent="-284163">
              <a:buNone/>
            </a:pPr>
            <a:endParaRPr lang="en-US" sz="3600" dirty="0"/>
          </a:p>
          <a:p>
            <a:pPr marL="284163" indent="-284163">
              <a:buFont typeface="Courier New" panose="02070309020205020404" pitchFamily="49" charset="0"/>
              <a:buChar char="o"/>
            </a:pPr>
            <a:r>
              <a:rPr lang="en-US" sz="3600" b="1" dirty="0"/>
              <a:t>Would it be possible to design a study in which researchers could test the hypothesis that social network size causes people to be more or less susceptible to colds?</a:t>
            </a:r>
            <a:endParaRPr lang="en-US" sz="3600" dirty="0"/>
          </a:p>
        </p:txBody>
      </p:sp>
    </p:spTree>
    <p:extLst>
      <p:ext uri="{BB962C8B-B14F-4D97-AF65-F5344CB8AC3E}">
        <p14:creationId xmlns:p14="http://schemas.microsoft.com/office/powerpoint/2010/main" val="2037400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CDE94F-CD67-4E33-B14B-CC244D11D017}" type="slidenum">
              <a:rPr lang="en-US" smtClean="0"/>
              <a:t>4</a:t>
            </a:fld>
            <a:endParaRPr lang="en-US"/>
          </a:p>
        </p:txBody>
      </p:sp>
      <p:sp>
        <p:nvSpPr>
          <p:cNvPr id="2" name="Title 1"/>
          <p:cNvSpPr>
            <a:spLocks noGrp="1"/>
          </p:cNvSpPr>
          <p:nvPr>
            <p:ph type="title"/>
          </p:nvPr>
        </p:nvSpPr>
        <p:spPr>
          <a:xfrm>
            <a:off x="1097280" y="286606"/>
            <a:ext cx="10058400" cy="921708"/>
          </a:xfrm>
        </p:spPr>
        <p:txBody>
          <a:bodyPr>
            <a:normAutofit/>
          </a:bodyPr>
          <a:lstStyle/>
          <a:p>
            <a:pPr algn="ctr"/>
            <a:r>
              <a:rPr lang="en-US" sz="5400" dirty="0">
                <a:latin typeface="+mn-lt"/>
              </a:rPr>
              <a:t>Future Directions</a:t>
            </a:r>
          </a:p>
        </p:txBody>
      </p:sp>
      <p:sp>
        <p:nvSpPr>
          <p:cNvPr id="3" name="Content Placeholder 2"/>
          <p:cNvSpPr>
            <a:spLocks noGrp="1"/>
          </p:cNvSpPr>
          <p:nvPr>
            <p:ph idx="1"/>
          </p:nvPr>
        </p:nvSpPr>
        <p:spPr>
          <a:xfrm>
            <a:off x="794657" y="1845734"/>
            <a:ext cx="10361023" cy="4023360"/>
          </a:xfrm>
        </p:spPr>
        <p:txBody>
          <a:bodyPr>
            <a:normAutofit/>
          </a:bodyPr>
          <a:lstStyle/>
          <a:p>
            <a:pPr marL="344488" indent="-344488">
              <a:buFont typeface="Courier New" panose="02070309020205020404" pitchFamily="49" charset="0"/>
              <a:buChar char="o"/>
            </a:pPr>
            <a:r>
              <a:rPr lang="en-US" sz="3600" dirty="0"/>
              <a:t>How could researchers isolate the possible negative effects of social network diversity on cold susceptibility?</a:t>
            </a:r>
          </a:p>
          <a:p>
            <a:pPr marL="344488" indent="-344488">
              <a:buFont typeface="Courier New" panose="02070309020205020404" pitchFamily="49" charset="0"/>
              <a:buChar char="o"/>
            </a:pPr>
            <a:endParaRPr lang="en-US" sz="3600" dirty="0"/>
          </a:p>
          <a:p>
            <a:pPr marL="344488" indent="-344488">
              <a:buFont typeface="Courier New" panose="02070309020205020404" pitchFamily="49" charset="0"/>
              <a:buChar char="o"/>
            </a:pPr>
            <a:r>
              <a:rPr lang="en-US" sz="3600" dirty="0"/>
              <a:t>What are the benefits of correlational design?</a:t>
            </a:r>
          </a:p>
          <a:p>
            <a:pPr marL="0" indent="0">
              <a:buNone/>
            </a:pPr>
            <a:endParaRPr lang="en-US" sz="3600" dirty="0"/>
          </a:p>
          <a:p>
            <a:endParaRPr lang="en-US" sz="3600" dirty="0"/>
          </a:p>
        </p:txBody>
      </p:sp>
    </p:spTree>
    <p:extLst>
      <p:ext uri="{BB962C8B-B14F-4D97-AF65-F5344CB8AC3E}">
        <p14:creationId xmlns:p14="http://schemas.microsoft.com/office/powerpoint/2010/main" val="172634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FAE61D-1BBB-4C2C-AFE1-74ED4F0DC72D}"/>
              </a:ext>
            </a:extLst>
          </p:cNvPr>
          <p:cNvSpPr>
            <a:spLocks noGrp="1"/>
          </p:cNvSpPr>
          <p:nvPr>
            <p:ph type="sldNum" sz="quarter" idx="12"/>
          </p:nvPr>
        </p:nvSpPr>
        <p:spPr/>
        <p:txBody>
          <a:bodyPr/>
          <a:lstStyle/>
          <a:p>
            <a:fld id="{4FAB73BC-B049-4115-A692-8D63A059BFB8}" type="slidenum">
              <a:rPr lang="en-US" smtClean="0"/>
              <a:pPr/>
              <a:t>5</a:t>
            </a:fld>
            <a:endParaRPr lang="en-US" dirty="0"/>
          </a:p>
        </p:txBody>
      </p:sp>
      <p:sp>
        <p:nvSpPr>
          <p:cNvPr id="3" name="Title 2">
            <a:extLst>
              <a:ext uri="{FF2B5EF4-FFF2-40B4-BE49-F238E27FC236}">
                <a16:creationId xmlns:a16="http://schemas.microsoft.com/office/drawing/2014/main" id="{72B6C1F3-F4B0-48FB-810C-6C343AA5A45F}"/>
              </a:ext>
            </a:extLst>
          </p:cNvPr>
          <p:cNvSpPr>
            <a:spLocks noGrp="1"/>
          </p:cNvSpPr>
          <p:nvPr>
            <p:ph type="title"/>
          </p:nvPr>
        </p:nvSpPr>
        <p:spPr>
          <a:xfrm>
            <a:off x="336550" y="286605"/>
            <a:ext cx="11303000" cy="1450757"/>
          </a:xfrm>
        </p:spPr>
        <p:txBody>
          <a:bodyPr>
            <a:normAutofit/>
          </a:bodyPr>
          <a:lstStyle/>
          <a:p>
            <a:r>
              <a:rPr lang="en-US" sz="3600" b="1" dirty="0"/>
              <a:t>Intro Psych Scientific Reasoning Module #5: Social Ties &amp; Colds</a:t>
            </a:r>
            <a:endParaRPr lang="en-US" sz="3600" dirty="0"/>
          </a:p>
        </p:txBody>
      </p:sp>
      <p:sp>
        <p:nvSpPr>
          <p:cNvPr id="5" name="TextBox 4">
            <a:extLst>
              <a:ext uri="{FF2B5EF4-FFF2-40B4-BE49-F238E27FC236}">
                <a16:creationId xmlns:a16="http://schemas.microsoft.com/office/drawing/2014/main" id="{DB2EB690-BE51-4EF7-99E5-93E313A9F0CB}"/>
              </a:ext>
            </a:extLst>
          </p:cNvPr>
          <p:cNvSpPr txBox="1"/>
          <p:nvPr/>
        </p:nvSpPr>
        <p:spPr>
          <a:xfrm>
            <a:off x="1207880" y="2275785"/>
            <a:ext cx="9402970" cy="2762295"/>
          </a:xfrm>
          <a:prstGeom prst="rect">
            <a:avLst/>
          </a:prstGeom>
          <a:noFill/>
        </p:spPr>
        <p:txBody>
          <a:bodyPr wrap="square" rtlCol="0">
            <a:spAutoFit/>
          </a:bodyPr>
          <a:lstStyle/>
          <a:p>
            <a:endParaRPr lang="en-US" sz="2000" dirty="0"/>
          </a:p>
          <a:p>
            <a:r>
              <a:rPr lang="en-US" sz="2000" b="1" dirty="0"/>
              <a:t>Suggested citation: </a:t>
            </a:r>
          </a:p>
          <a:p>
            <a:r>
              <a:rPr lang="en-US" sz="2000" dirty="0"/>
              <a:t>Becker-Blease, K. A., Stevens, C., &amp; </a:t>
            </a:r>
            <a:r>
              <a:rPr lang="en-US" sz="2000" dirty="0" err="1"/>
              <a:t>Witkow</a:t>
            </a:r>
            <a:r>
              <a:rPr lang="en-US" sz="2000" dirty="0"/>
              <a:t>, M. R. (2017). Intro Psych Scientific Reasoning Modules.  Retrieved from </a:t>
            </a:r>
            <a:r>
              <a:rPr lang="en-US" sz="2000" dirty="0">
                <a:hlinkClick r:id="rId2"/>
              </a:rPr>
              <a:t>http://bit.ly/2xPqWMN</a:t>
            </a:r>
            <a:endParaRPr lang="en-US" sz="2000" dirty="0"/>
          </a:p>
          <a:p>
            <a:endParaRPr lang="en-US" sz="2000" dirty="0"/>
          </a:p>
          <a:p>
            <a:r>
              <a:rPr lang="en-US" sz="2000" dirty="0"/>
              <a:t>This work was funded by the National Science Foundation DUE # 105060. </a:t>
            </a:r>
          </a:p>
          <a:p>
            <a:endParaRPr lang="en-US" sz="2000" dirty="0"/>
          </a:p>
          <a:p>
            <a:r>
              <a:rPr lang="en-US" sz="2000" dirty="0"/>
              <a:t>The module is licensed under a </a:t>
            </a:r>
            <a:r>
              <a:rPr lang="en-US" sz="2000" dirty="0">
                <a:hlinkClick r:id="rId3"/>
              </a:rPr>
              <a:t>Creative Commons Attribution 4.0 International License</a:t>
            </a:r>
            <a:r>
              <a:rPr lang="en-US" sz="2000" dirty="0"/>
              <a:t>. </a:t>
            </a:r>
          </a:p>
          <a:p>
            <a:endParaRPr lang="en-US" sz="1350" dirty="0"/>
          </a:p>
        </p:txBody>
      </p:sp>
    </p:spTree>
    <p:extLst>
      <p:ext uri="{BB962C8B-B14F-4D97-AF65-F5344CB8AC3E}">
        <p14:creationId xmlns:p14="http://schemas.microsoft.com/office/powerpoint/2010/main" val="4172152898"/>
      </p:ext>
    </p:extLst>
  </p:cSld>
  <p:clrMapOvr>
    <a:masterClrMapping/>
  </p:clrMapOvr>
</p:sld>
</file>

<file path=ppt/theme/theme1.xml><?xml version="1.0" encoding="utf-8"?>
<a:theme xmlns:a="http://schemas.openxmlformats.org/drawingml/2006/main" name="Retrospect.kbb">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Retrospect.kbb</Template>
  <TotalTime>442</TotalTime>
  <Words>448</Words>
  <Application>Microsoft Office PowerPoint</Application>
  <PresentationFormat>Widescreen</PresentationFormat>
  <Paragraphs>39</Paragraphs>
  <Slides>5</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Calibri</vt:lpstr>
      <vt:lpstr>Calibri Light</vt:lpstr>
      <vt:lpstr>Courier New</vt:lpstr>
      <vt:lpstr>Retrospect.kbb</vt:lpstr>
      <vt:lpstr>PowerPoint Presentation</vt:lpstr>
      <vt:lpstr>Discuss: Will Social Network Size be Positively or Negatively Correlated with the Likelihood of Catching a Cold?</vt:lpstr>
      <vt:lpstr>Causal Claims</vt:lpstr>
      <vt:lpstr>Future Directions</vt:lpstr>
      <vt:lpstr>Intro Psych Scientific Reasoning Module #5: Social Ties &amp; Colds</vt:lpstr>
    </vt:vector>
  </TitlesOfParts>
  <Company>Willamette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R Witkow</dc:creator>
  <cp:lastModifiedBy>Raechel Soicher</cp:lastModifiedBy>
  <cp:revision>25</cp:revision>
  <dcterms:created xsi:type="dcterms:W3CDTF">2015-08-27T21:20:45Z</dcterms:created>
  <dcterms:modified xsi:type="dcterms:W3CDTF">2019-01-03T16:50:26Z</dcterms:modified>
</cp:coreProperties>
</file>