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7"/>
  </p:notesMasterIdLst>
  <p:sldIdLst>
    <p:sldId id="321" r:id="rId2"/>
    <p:sldId id="329" r:id="rId3"/>
    <p:sldId id="324" r:id="rId4"/>
    <p:sldId id="328" r:id="rId5"/>
    <p:sldId id="330" r:id="rId6"/>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914" autoAdjust="0"/>
  </p:normalViewPr>
  <p:slideViewPr>
    <p:cSldViewPr>
      <p:cViewPr varScale="1">
        <p:scale>
          <a:sx n="75" d="100"/>
          <a:sy n="75" d="100"/>
        </p:scale>
        <p:origin x="945" y="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3037840" cy="46482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a:ea typeface="ＭＳ Ｐゴシック" charset="-128"/>
                <a:cs typeface="ＭＳ Ｐゴシック" charset="-128"/>
              </a:defRPr>
            </a:lvl1pPr>
          </a:lstStyle>
          <a:p>
            <a:pPr>
              <a:defRPr/>
            </a:pPr>
            <a:endParaRPr lang="en-US"/>
          </a:p>
        </p:txBody>
      </p:sp>
      <p:sp>
        <p:nvSpPr>
          <p:cNvPr id="16387" name="Rectangle 3"/>
          <p:cNvSpPr>
            <a:spLocks noGrp="1" noChangeArrowheads="1"/>
          </p:cNvSpPr>
          <p:nvPr>
            <p:ph type="dt" idx="1"/>
          </p:nvPr>
        </p:nvSpPr>
        <p:spPr bwMode="auto">
          <a:xfrm>
            <a:off x="3972560" y="0"/>
            <a:ext cx="3037840" cy="46482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a:ea typeface="ＭＳ Ｐゴシック" charset="-128"/>
                <a:cs typeface="ＭＳ Ｐゴシック" charset="-128"/>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6389" name="Rectangle 5"/>
          <p:cNvSpPr>
            <a:spLocks noGrp="1" noChangeArrowheads="1"/>
          </p:cNvSpPr>
          <p:nvPr>
            <p:ph type="body" sz="quarter" idx="3"/>
          </p:nvPr>
        </p:nvSpPr>
        <p:spPr bwMode="auto">
          <a:xfrm>
            <a:off x="934720" y="4415790"/>
            <a:ext cx="5140960" cy="418338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390" name="Rectangle 6"/>
          <p:cNvSpPr>
            <a:spLocks noGrp="1" noChangeArrowheads="1"/>
          </p:cNvSpPr>
          <p:nvPr>
            <p:ph type="ftr" sz="quarter" idx="4"/>
          </p:nvPr>
        </p:nvSpPr>
        <p:spPr bwMode="auto">
          <a:xfrm>
            <a:off x="0" y="8831580"/>
            <a:ext cx="3037840" cy="464820"/>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a:ea typeface="ＭＳ Ｐゴシック" charset="-128"/>
                <a:cs typeface="ＭＳ Ｐゴシック" charset="-128"/>
              </a:defRPr>
            </a:lvl1pPr>
          </a:lstStyle>
          <a:p>
            <a:pPr>
              <a:defRPr/>
            </a:pPr>
            <a:endParaRPr lang="en-US"/>
          </a:p>
        </p:txBody>
      </p:sp>
      <p:sp>
        <p:nvSpPr>
          <p:cNvPr id="16391" name="Rectangle 7"/>
          <p:cNvSpPr>
            <a:spLocks noGrp="1" noChangeArrowheads="1"/>
          </p:cNvSpPr>
          <p:nvPr>
            <p:ph type="sldNum" sz="quarter" idx="5"/>
          </p:nvPr>
        </p:nvSpPr>
        <p:spPr bwMode="auto">
          <a:xfrm>
            <a:off x="3972560" y="8831580"/>
            <a:ext cx="3037840" cy="464820"/>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a:lvl1pPr>
          </a:lstStyle>
          <a:p>
            <a:pPr>
              <a:defRPr/>
            </a:pPr>
            <a:fld id="{923F007A-F8A4-9E4E-8C66-5529FF0A508B}" type="slidenum">
              <a:rPr lang="en-US"/>
              <a:pPr>
                <a:defRPr/>
              </a:pPr>
              <a:t>‹#›</a:t>
            </a:fld>
            <a:endParaRPr lang="en-US"/>
          </a:p>
        </p:txBody>
      </p:sp>
    </p:spTree>
    <p:extLst>
      <p:ext uri="{BB962C8B-B14F-4D97-AF65-F5344CB8AC3E}">
        <p14:creationId xmlns:p14="http://schemas.microsoft.com/office/powerpoint/2010/main" val="26384929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57066" indent="-291179">
              <a:defRPr sz="2400">
                <a:solidFill>
                  <a:schemeClr val="tx1"/>
                </a:solidFill>
                <a:latin typeface="Arial" charset="0"/>
                <a:ea typeface="ＭＳ Ｐゴシック" charset="0"/>
              </a:defRPr>
            </a:lvl2pPr>
            <a:lvl3pPr marL="1164717" indent="-232943">
              <a:defRPr sz="2400">
                <a:solidFill>
                  <a:schemeClr val="tx1"/>
                </a:solidFill>
                <a:latin typeface="Arial" charset="0"/>
                <a:ea typeface="ＭＳ Ｐゴシック" charset="0"/>
              </a:defRPr>
            </a:lvl3pPr>
            <a:lvl4pPr marL="1630604" indent="-232943">
              <a:defRPr sz="2400">
                <a:solidFill>
                  <a:schemeClr val="tx1"/>
                </a:solidFill>
                <a:latin typeface="Arial" charset="0"/>
                <a:ea typeface="ＭＳ Ｐゴシック" charset="0"/>
              </a:defRPr>
            </a:lvl4pPr>
            <a:lvl5pPr marL="2096491" indent="-232943">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fld id="{41CAB840-1535-7C44-B40A-1F9BFCF1ACE4}" type="slidenum">
              <a:rPr lang="en-US" sz="1200"/>
              <a:pPr/>
              <a:t>1</a:t>
            </a:fld>
            <a:endParaRPr lang="en-US" sz="120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Source: http://www.nhtsa.gov/DOT/NHTSA/Images/Teen%20Drivers/ParTeen_2ormore_72dpiRGB.jpg </a:t>
            </a:r>
          </a:p>
          <a:p>
            <a:pPr eaLnBrk="1" hangingPunct="1"/>
            <a:endParaRPr lang="en-US" b="1" dirty="0">
              <a:ea typeface="ＭＳ Ｐゴシック" charset="0"/>
              <a:cs typeface="ＭＳ Ｐゴシック" charset="0"/>
            </a:endParaRPr>
          </a:p>
        </p:txBody>
      </p:sp>
    </p:spTree>
    <p:extLst>
      <p:ext uri="{BB962C8B-B14F-4D97-AF65-F5344CB8AC3E}">
        <p14:creationId xmlns:p14="http://schemas.microsoft.com/office/powerpoint/2010/main" val="2304744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Figure 7.1 is a line graph showing the driver involvement in fatal crash rate per 100,000 person miles driven from 1989 to 2000. The x-axis represents the years from 1989 to 2000 in 1-year increments. The y-axis represents that fatal crash involvement rate per 100,000 miles driven on a scale from 0 to 14 in increments of 2. There are four lines on the graph, one for teen boys, one for teen girls, one for men, and one for women. The lines are nearly flat for men and women from 1989 to 2000 and the data are typically at or below 2 drivers per 100,000 miles driven. For teen girls, the rate decreases from 7 to 5 from 1989 to 1992 and then slowly increases from 5 to about 8 from 1992 to 2000. For teen boys, the rate decreases from about 13 to 10 from 1989 to 1992 and then remains steady around 10 from 1992 to 2000.</a:t>
            </a:r>
          </a:p>
        </p:txBody>
      </p:sp>
      <p:sp>
        <p:nvSpPr>
          <p:cNvPr id="4" name="Slide Number Placeholder 3"/>
          <p:cNvSpPr>
            <a:spLocks noGrp="1"/>
          </p:cNvSpPr>
          <p:nvPr>
            <p:ph type="sldNum" sz="quarter" idx="10"/>
          </p:nvPr>
        </p:nvSpPr>
        <p:spPr/>
        <p:txBody>
          <a:bodyPr/>
          <a:lstStyle/>
          <a:p>
            <a:pPr>
              <a:defRPr/>
            </a:pPr>
            <a:fld id="{923F007A-F8A4-9E4E-8C66-5529FF0A508B}" type="slidenum">
              <a:rPr lang="en-US" smtClean="0"/>
              <a:pPr>
                <a:defRPr/>
              </a:pPr>
              <a:t>2</a:t>
            </a:fld>
            <a:endParaRPr lang="en-US"/>
          </a:p>
        </p:txBody>
      </p:sp>
    </p:spTree>
    <p:extLst>
      <p:ext uri="{BB962C8B-B14F-4D97-AF65-F5344CB8AC3E}">
        <p14:creationId xmlns:p14="http://schemas.microsoft.com/office/powerpoint/2010/main" val="3010186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57066" indent="-291179">
              <a:defRPr sz="2400">
                <a:solidFill>
                  <a:schemeClr val="tx1"/>
                </a:solidFill>
                <a:latin typeface="Arial" charset="0"/>
                <a:ea typeface="ＭＳ Ｐゴシック" charset="0"/>
              </a:defRPr>
            </a:lvl2pPr>
            <a:lvl3pPr marL="1164717" indent="-232943">
              <a:defRPr sz="2400">
                <a:solidFill>
                  <a:schemeClr val="tx1"/>
                </a:solidFill>
                <a:latin typeface="Arial" charset="0"/>
                <a:ea typeface="ＭＳ Ｐゴシック" charset="0"/>
              </a:defRPr>
            </a:lvl3pPr>
            <a:lvl4pPr marL="1630604" indent="-232943">
              <a:defRPr sz="2400">
                <a:solidFill>
                  <a:schemeClr val="tx1"/>
                </a:solidFill>
                <a:latin typeface="Arial" charset="0"/>
                <a:ea typeface="ＭＳ Ｐゴシック" charset="0"/>
              </a:defRPr>
            </a:lvl4pPr>
            <a:lvl5pPr marL="2096491" indent="-232943">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fld id="{E26BF188-4001-C646-815B-BF799D5E39D7}" type="slidenum">
              <a:rPr lang="en-US" sz="1200"/>
              <a:pPr/>
              <a:t>3</a:t>
            </a:fld>
            <a:endParaRPr lang="en-US" sz="1200"/>
          </a:p>
        </p:txBody>
      </p:sp>
      <p:sp>
        <p:nvSpPr>
          <p:cNvPr id="95234" name="Rectangle 2"/>
          <p:cNvSpPr>
            <a:spLocks noGrp="1" noRot="1" noChangeAspect="1" noChangeArrowheads="1"/>
          </p:cNvSpPr>
          <p:nvPr>
            <p:ph type="sldImg"/>
          </p:nvPr>
        </p:nvSpPr>
        <p:spPr>
          <a:solidFill>
            <a:srgbClr val="FFFFFF"/>
          </a:solidFill>
          <a:ln/>
        </p:spPr>
      </p:sp>
      <p:sp>
        <p:nvSpPr>
          <p:cNvPr id="95235" name="Rectangle 3"/>
          <p:cNvSpPr>
            <a:spLocks noGrp="1" noChangeArrowheads="1"/>
          </p:cNvSpPr>
          <p:nvPr>
            <p:ph type="body" idx="1"/>
          </p:nvPr>
        </p:nvSpPr>
        <p:spPr>
          <a:solidFill>
            <a:srgbClr val="FFFFFF"/>
          </a:solidFill>
          <a:ln>
            <a:solidFill>
              <a:srgbClr val="000000"/>
            </a:solidFill>
          </a:ln>
          <a:extLst>
            <a:ext uri="{FAA26D3D-D897-4be2-8F04-BA451C77F1D7}">
              <ma14:placeholderFlag xmlns:ma14="http://schemas.microsoft.com/office/mac/drawingml/2011/main" xmlns="" val="1"/>
            </a:ext>
          </a:extLst>
        </p:spPr>
        <p:txBody>
          <a:bodyPr/>
          <a:lstStyle/>
          <a:p>
            <a:pPr eaLnBrk="1" hangingPunct="1"/>
            <a:r>
              <a:rPr lang="en-US" dirty="0">
                <a:ea typeface="ＭＳ Ｐゴシック" charset="0"/>
                <a:cs typeface="ＭＳ Ｐゴシック" charset="0"/>
              </a:rPr>
              <a:t>An image from the risky driving video game (also known as "chicken"). Here, the traffic light has just turned red, but the car is still moving. Since the car is moving, a brick wall appears in front of the car, resulting in a crash. The object of the game is to avoid crashing.</a:t>
            </a:r>
          </a:p>
        </p:txBody>
      </p:sp>
    </p:spTree>
    <p:extLst>
      <p:ext uri="{BB962C8B-B14F-4D97-AF65-F5344CB8AC3E}">
        <p14:creationId xmlns:p14="http://schemas.microsoft.com/office/powerpoint/2010/main" val="791132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7.2 is a bar graph showing the results of the “chicken game” study. The y-axis represents a measure of risky driving – a higher, upward bar represents riskier driving while a lower, downward bar represents less risky driving. The bar graph is split into three sections – on the left are the data for teen drivers, in the middle are the data for young adult drivers, and on the right are the data for adult drivers. Within each age group section, there are two bars – one for drivers who were alone and one for drivers who were with a group of their peers. In the teen section, the bar representing alone drivers is slightly downward, or negative facing, while the bar representing group drivers is very high, in the positive direction. In the young adults section, the bar representing alone drivers is negative facing, slightly more so than for teens, and the bar representing group drivers is positive, but less so than for the teens. In the adult section, both the bar representing alone drivers and the bar representing group drivers are downward or negative facing. The bar for alone drivers is even more downward than the bar for the group drivers.</a:t>
            </a:r>
          </a:p>
        </p:txBody>
      </p:sp>
      <p:sp>
        <p:nvSpPr>
          <p:cNvPr id="4" name="Slide Number Placeholder 3"/>
          <p:cNvSpPr>
            <a:spLocks noGrp="1"/>
          </p:cNvSpPr>
          <p:nvPr>
            <p:ph type="sldNum" sz="quarter" idx="10"/>
          </p:nvPr>
        </p:nvSpPr>
        <p:spPr/>
        <p:txBody>
          <a:bodyPr/>
          <a:lstStyle/>
          <a:p>
            <a:pPr>
              <a:defRPr/>
            </a:pPr>
            <a:fld id="{923F007A-F8A4-9E4E-8C66-5529FF0A508B}" type="slidenum">
              <a:rPr lang="en-US" smtClean="0"/>
              <a:pPr>
                <a:defRPr/>
              </a:pPr>
              <a:t>4</a:t>
            </a:fld>
            <a:endParaRPr lang="en-US"/>
          </a:p>
        </p:txBody>
      </p:sp>
    </p:spTree>
    <p:extLst>
      <p:ext uri="{BB962C8B-B14F-4D97-AF65-F5344CB8AC3E}">
        <p14:creationId xmlns:p14="http://schemas.microsoft.com/office/powerpoint/2010/main" val="2426523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4DBC2B6-0AB2-A34C-85E7-7B3A3B4A4BF1}" type="slidenum">
              <a:rPr lang="en-US" smtClean="0"/>
              <a:pPr>
                <a:defRPr/>
              </a:pPr>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923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890D87D-5A8A-3145-AAAE-A05003C5D952}" type="slidenum">
              <a:rPr lang="en-US" smtClean="0"/>
              <a:pPr>
                <a:defRPr/>
              </a:pPr>
              <a:t>‹#›</a:t>
            </a:fld>
            <a:endParaRPr lang="en-US"/>
          </a:p>
        </p:txBody>
      </p:sp>
    </p:spTree>
    <p:extLst>
      <p:ext uri="{BB962C8B-B14F-4D97-AF65-F5344CB8AC3E}">
        <p14:creationId xmlns:p14="http://schemas.microsoft.com/office/powerpoint/2010/main" val="3044077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8178184-6A60-0C4D-BC9F-FCDA99A13417}" type="slidenum">
              <a:rPr lang="en-US" smtClean="0"/>
              <a:pPr>
                <a:defRPr/>
              </a:pPr>
              <a:t>‹#›</a:t>
            </a:fld>
            <a:endParaRPr lang="en-US"/>
          </a:p>
        </p:txBody>
      </p:sp>
    </p:spTree>
    <p:extLst>
      <p:ext uri="{BB962C8B-B14F-4D97-AF65-F5344CB8AC3E}">
        <p14:creationId xmlns:p14="http://schemas.microsoft.com/office/powerpoint/2010/main" val="2899668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699626B-0388-FD4D-A0C3-C20401F150DA}" type="slidenum">
              <a:rPr lang="en-US" smtClean="0"/>
              <a:pPr>
                <a:defRPr/>
              </a:pPr>
              <a:t>‹#›</a:t>
            </a:fld>
            <a:endParaRPr lang="en-US"/>
          </a:p>
        </p:txBody>
      </p:sp>
    </p:spTree>
    <p:extLst>
      <p:ext uri="{BB962C8B-B14F-4D97-AF65-F5344CB8AC3E}">
        <p14:creationId xmlns:p14="http://schemas.microsoft.com/office/powerpoint/2010/main" val="3205747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20A81E3-EACF-4F49-B64D-9DE861C29693}" type="slidenum">
              <a:rPr lang="en-US" smtClean="0"/>
              <a:pPr>
                <a:defRPr/>
              </a:pPr>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1877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321B51A-3690-A54B-A615-7F66C13682B2}" type="slidenum">
              <a:rPr lang="en-US" smtClean="0"/>
              <a:pPr>
                <a:defRPr/>
              </a:pPr>
              <a:t>‹#›</a:t>
            </a:fld>
            <a:endParaRPr lang="en-US"/>
          </a:p>
        </p:txBody>
      </p:sp>
    </p:spTree>
    <p:extLst>
      <p:ext uri="{BB962C8B-B14F-4D97-AF65-F5344CB8AC3E}">
        <p14:creationId xmlns:p14="http://schemas.microsoft.com/office/powerpoint/2010/main" val="2147227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E8965FE-B82C-3D44-B97C-847AF07769E2}" type="slidenum">
              <a:rPr lang="en-US" smtClean="0"/>
              <a:pPr>
                <a:defRPr/>
              </a:pPr>
              <a:t>‹#›</a:t>
            </a:fld>
            <a:endParaRPr lang="en-US"/>
          </a:p>
        </p:txBody>
      </p:sp>
    </p:spTree>
    <p:extLst>
      <p:ext uri="{BB962C8B-B14F-4D97-AF65-F5344CB8AC3E}">
        <p14:creationId xmlns:p14="http://schemas.microsoft.com/office/powerpoint/2010/main" val="3155366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85448AEF-A227-804C-A679-5D7B6AF3529F}" type="slidenum">
              <a:rPr lang="en-US" smtClean="0"/>
              <a:pPr>
                <a:defRPr/>
              </a:pPr>
              <a:t>‹#›</a:t>
            </a:fld>
            <a:endParaRPr lang="en-US"/>
          </a:p>
        </p:txBody>
      </p:sp>
    </p:spTree>
    <p:extLst>
      <p:ext uri="{BB962C8B-B14F-4D97-AF65-F5344CB8AC3E}">
        <p14:creationId xmlns:p14="http://schemas.microsoft.com/office/powerpoint/2010/main" val="1544345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pPr>
              <a:defRPr/>
            </a:pPr>
            <a:endParaRPr lang="en-US"/>
          </a:p>
        </p:txBody>
      </p:sp>
      <p:sp>
        <p:nvSpPr>
          <p:cNvPr id="9" name="Slide Number Placeholder 8"/>
          <p:cNvSpPr>
            <a:spLocks noGrp="1"/>
          </p:cNvSpPr>
          <p:nvPr>
            <p:ph type="sldNum" sz="quarter" idx="12"/>
          </p:nvPr>
        </p:nvSpPr>
        <p:spPr/>
        <p:txBody>
          <a:bodyPr/>
          <a:lstStyle/>
          <a:p>
            <a:pPr>
              <a:defRPr/>
            </a:pPr>
            <a:fld id="{71437E6C-D5CD-A549-8CFD-820B6DB1F0B6}" type="slidenum">
              <a:rPr lang="en-US" smtClean="0"/>
              <a:pPr>
                <a:defRPr/>
              </a:pPr>
              <a:t>‹#›</a:t>
            </a:fld>
            <a:endParaRPr lang="en-US"/>
          </a:p>
        </p:txBody>
      </p:sp>
    </p:spTree>
    <p:extLst>
      <p:ext uri="{BB962C8B-B14F-4D97-AF65-F5344CB8AC3E}">
        <p14:creationId xmlns:p14="http://schemas.microsoft.com/office/powerpoint/2010/main" val="669664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pPr>
              <a:defRPr/>
            </a:pPr>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pPr>
              <a:defRPr/>
            </a:pPr>
            <a:fld id="{2848881E-19B9-D049-A714-39ACEB2A5074}" type="slidenum">
              <a:rPr lang="en-US" smtClean="0"/>
              <a:pPr>
                <a:defRPr/>
              </a:pPr>
              <a:t>‹#›</a:t>
            </a:fld>
            <a:endParaRPr lang="en-US"/>
          </a:p>
        </p:txBody>
      </p:sp>
    </p:spTree>
    <p:extLst>
      <p:ext uri="{BB962C8B-B14F-4D97-AF65-F5344CB8AC3E}">
        <p14:creationId xmlns:p14="http://schemas.microsoft.com/office/powerpoint/2010/main" val="1743949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94DF571-B1D6-C84E-9AB3-D37E485584D6}" type="slidenum">
              <a:rPr lang="en-US" smtClean="0"/>
              <a:pPr>
                <a:defRPr/>
              </a:pPr>
              <a:t>‹#›</a:t>
            </a:fld>
            <a:endParaRPr lang="en-US"/>
          </a:p>
        </p:txBody>
      </p:sp>
    </p:spTree>
    <p:extLst>
      <p:ext uri="{BB962C8B-B14F-4D97-AF65-F5344CB8AC3E}">
        <p14:creationId xmlns:p14="http://schemas.microsoft.com/office/powerpoint/2010/main" val="3378363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pPr>
              <a:defRPr/>
            </a:pPr>
            <a:endParaRPr 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pPr>
              <a:defRPr/>
            </a:pPr>
            <a:fld id="{AA74E983-B704-BD43-90A7-704FC8865538}" type="slidenum">
              <a:rPr lang="en-US" smtClean="0"/>
              <a:pPr>
                <a:defRPr/>
              </a:pPr>
              <a:t>‹#›</a:t>
            </a:fld>
            <a:endParaRPr 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3074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creativecommons.org/licenses/by/4.0/" TargetMode="External"/><Relationship Id="rId2" Type="http://schemas.openxmlformats.org/officeDocument/2006/relationships/hyperlink" Target="http://bit.ly/2xPqWMN"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icture of young woman leaning out a car window holding a set of keys and smiling. Also includes the title of the module: &quot;Intro Psych Scientific Reasoning Module #7: Teen Driving&quot;.">
            <a:extLst>
              <a:ext uri="{FF2B5EF4-FFF2-40B4-BE49-F238E27FC236}">
                <a16:creationId xmlns:a16="http://schemas.microsoft.com/office/drawing/2014/main" id="{BA915E44-E851-45FD-BC70-9A42CB5DF5E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63" y="0"/>
            <a:ext cx="9142837" cy="6324600"/>
          </a:xfrm>
          <a:prstGeom prst="rect">
            <a:avLst/>
          </a:prstGeom>
          <a:noFill/>
          <a:ln>
            <a:noFill/>
          </a:ln>
        </p:spPr>
      </p:pic>
      <p:sp>
        <p:nvSpPr>
          <p:cNvPr id="2" name="Slide Number Placeholder 1"/>
          <p:cNvSpPr>
            <a:spLocks noGrp="1"/>
          </p:cNvSpPr>
          <p:nvPr>
            <p:ph type="sldNum" sz="quarter" idx="12"/>
          </p:nvPr>
        </p:nvSpPr>
        <p:spPr/>
        <p:txBody>
          <a:bodyPr/>
          <a:lstStyle/>
          <a:p>
            <a:pPr>
              <a:defRPr/>
            </a:pPr>
            <a:fld id="{71437E6C-D5CD-A549-8CFD-820B6DB1F0B6}" type="slidenum">
              <a:rPr lang="en-US" smtClean="0"/>
              <a:pPr>
                <a:defRPr/>
              </a:pPr>
              <a:t>1</a:t>
            </a:fld>
            <a:endParaRPr lang="en-US"/>
          </a:p>
        </p:txBody>
      </p:sp>
      <p:sp>
        <p:nvSpPr>
          <p:cNvPr id="7" name="Title"/>
          <p:cNvSpPr txBox="1"/>
          <p:nvPr/>
        </p:nvSpPr>
        <p:spPr>
          <a:xfrm>
            <a:off x="4038600" y="4648200"/>
            <a:ext cx="4984030" cy="1569660"/>
          </a:xfrm>
          <a:prstGeom prst="rect">
            <a:avLst/>
          </a:prstGeom>
          <a:solidFill>
            <a:schemeClr val="accent1"/>
          </a:solidFill>
        </p:spPr>
        <p:txBody>
          <a:bodyPr wrap="square" rtlCol="0">
            <a:spAutoFit/>
          </a:bodyPr>
          <a:lstStyle/>
          <a:p>
            <a:pPr algn="ctr"/>
            <a:r>
              <a:rPr lang="en-US" sz="3200" b="1" dirty="0">
                <a:latin typeface="+mn-lt"/>
              </a:rPr>
              <a:t>Intro Psych Scientific Reasoning Module #7: Teen Driving</a:t>
            </a:r>
          </a:p>
        </p:txBody>
      </p:sp>
      <p:sp>
        <p:nvSpPr>
          <p:cNvPr id="4" name="TextBox 3"/>
          <p:cNvSpPr txBox="1"/>
          <p:nvPr/>
        </p:nvSpPr>
        <p:spPr>
          <a:xfrm>
            <a:off x="381000" y="6400800"/>
            <a:ext cx="6324600" cy="307777"/>
          </a:xfrm>
          <a:prstGeom prst="rect">
            <a:avLst/>
          </a:prstGeom>
          <a:noFill/>
        </p:spPr>
        <p:txBody>
          <a:bodyPr wrap="square" rtlCol="0">
            <a:spAutoFit/>
          </a:bodyPr>
          <a:lstStyle/>
          <a:p>
            <a:r>
              <a:rPr lang="en-US" sz="1400" dirty="0"/>
              <a:t>American J. of Preventive Medicine (2008) </a:t>
            </a:r>
          </a:p>
        </p:txBody>
      </p:sp>
    </p:spTree>
    <p:extLst>
      <p:ext uri="{BB962C8B-B14F-4D97-AF65-F5344CB8AC3E}">
        <p14:creationId xmlns:p14="http://schemas.microsoft.com/office/powerpoint/2010/main" val="2715747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437E6C-D5CD-A549-8CFD-820B6DB1F0B6}" type="slidenum">
              <a:rPr lang="en-US" smtClean="0"/>
              <a:pPr>
                <a:defRPr/>
              </a:pPr>
              <a:t>2</a:t>
            </a:fld>
            <a:endParaRPr lang="en-US"/>
          </a:p>
        </p:txBody>
      </p:sp>
      <p:sp>
        <p:nvSpPr>
          <p:cNvPr id="7" name="Title">
            <a:extLst>
              <a:ext uri="{FF2B5EF4-FFF2-40B4-BE49-F238E27FC236}">
                <a16:creationId xmlns:a16="http://schemas.microsoft.com/office/drawing/2014/main" id="{3740B0EC-4D7E-4260-853C-6BEDB90540BC}"/>
              </a:ext>
            </a:extLst>
          </p:cNvPr>
          <p:cNvSpPr txBox="1"/>
          <p:nvPr/>
        </p:nvSpPr>
        <p:spPr>
          <a:xfrm>
            <a:off x="457200" y="457200"/>
            <a:ext cx="8458200" cy="830997"/>
          </a:xfrm>
          <a:prstGeom prst="rect">
            <a:avLst/>
          </a:prstGeom>
          <a:noFill/>
        </p:spPr>
        <p:txBody>
          <a:bodyPr wrap="square" rtlCol="0">
            <a:spAutoFit/>
          </a:bodyPr>
          <a:lstStyle/>
          <a:p>
            <a:r>
              <a:rPr lang="en-US" sz="1600" dirty="0"/>
              <a:t>Figure 7.1. Rate of driver involvement in fatal crashes by year for teen boys, teen girls, men, and women.</a:t>
            </a:r>
          </a:p>
          <a:p>
            <a:endParaRPr lang="en-US" sz="1600" dirty="0"/>
          </a:p>
        </p:txBody>
      </p:sp>
      <p:pic>
        <p:nvPicPr>
          <p:cNvPr id="4" name="Picture 3" descr="Figure 7.1 is a line graph showing the rate of involvement of drivers in fatal crashes based on age group (teens v. adults) and gender (boys/men v. girls/women). This results in one line for each of four groups (teen boys, teen girls, men, and women).&#10;&#10;Additional details in the notes pane.">
            <a:extLst>
              <a:ext uri="{FF2B5EF4-FFF2-40B4-BE49-F238E27FC236}">
                <a16:creationId xmlns:a16="http://schemas.microsoft.com/office/drawing/2014/main" id="{968B545D-FFEC-42B3-AD7A-0E27AA8F094A}"/>
              </a:ext>
            </a:extLst>
          </p:cNvPr>
          <p:cNvPicPr>
            <a:picLocks noChangeAspect="1"/>
          </p:cNvPicPr>
          <p:nvPr/>
        </p:nvPicPr>
        <p:blipFill>
          <a:blip r:embed="rId3"/>
          <a:stretch>
            <a:fillRect/>
          </a:stretch>
        </p:blipFill>
        <p:spPr>
          <a:xfrm>
            <a:off x="457200" y="1066800"/>
            <a:ext cx="8077200" cy="4861278"/>
          </a:xfrm>
          <a:prstGeom prst="rect">
            <a:avLst/>
          </a:prstGeom>
        </p:spPr>
      </p:pic>
      <p:sp>
        <p:nvSpPr>
          <p:cNvPr id="6" name="TextBox 5"/>
          <p:cNvSpPr txBox="1"/>
          <p:nvPr/>
        </p:nvSpPr>
        <p:spPr>
          <a:xfrm>
            <a:off x="228600" y="6477000"/>
            <a:ext cx="8193269" cy="215444"/>
          </a:xfrm>
          <a:prstGeom prst="rect">
            <a:avLst/>
          </a:prstGeom>
          <a:noFill/>
        </p:spPr>
        <p:txBody>
          <a:bodyPr wrap="none" rtlCol="0">
            <a:spAutoFit/>
          </a:bodyPr>
          <a:lstStyle/>
          <a:p>
            <a:r>
              <a:rPr lang="en-US" sz="800" dirty="0"/>
              <a:t>Source: </a:t>
            </a:r>
            <a:r>
              <a:rPr lang="en-US" sz="800" dirty="0" err="1">
                <a:ea typeface="ＭＳ Ｐゴシック" charset="-128"/>
                <a:cs typeface="ＭＳ Ｐゴシック" charset="-128"/>
              </a:rPr>
              <a:t>Shope</a:t>
            </a:r>
            <a:r>
              <a:rPr lang="en-US" sz="800" dirty="0">
                <a:ea typeface="ＭＳ Ｐゴシック" charset="-128"/>
                <a:cs typeface="ＭＳ Ｐゴシック" charset="-128"/>
              </a:rPr>
              <a:t>, J. T. &amp; Bingham, C. R. (2008). Teen Driving: Motor-Vehicle Crashes and Factors that Contribute. American Journal of Preventative Medicine, 35, S261-S271).  </a:t>
            </a:r>
            <a:endParaRPr lang="en-US" sz="800" dirty="0"/>
          </a:p>
        </p:txBody>
      </p:sp>
    </p:spTree>
    <p:extLst>
      <p:ext uri="{BB962C8B-B14F-4D97-AF65-F5344CB8AC3E}">
        <p14:creationId xmlns:p14="http://schemas.microsoft.com/office/powerpoint/2010/main" val="2221115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2848881E-19B9-D049-A714-39ACEB2A5074}" type="slidenum">
              <a:rPr lang="en-US" smtClean="0"/>
              <a:pPr>
                <a:defRPr/>
              </a:pPr>
              <a:t>3</a:t>
            </a:fld>
            <a:endParaRPr lang="en-US"/>
          </a:p>
        </p:txBody>
      </p:sp>
      <p:sp>
        <p:nvSpPr>
          <p:cNvPr id="94209" name="Title"/>
          <p:cNvSpPr>
            <a:spLocks noGrp="1" noChangeArrowheads="1"/>
          </p:cNvSpPr>
          <p:nvPr>
            <p:ph type="title"/>
          </p:nvPr>
        </p:nvSpPr>
        <p:spPr>
          <a:xfrm>
            <a:off x="342900" y="594359"/>
            <a:ext cx="2552700" cy="2286000"/>
          </a:xfrm>
        </p:spPr>
        <p:txBody>
          <a:bodyPr>
            <a:normAutofit/>
          </a:bodyPr>
          <a:lstStyle/>
          <a:p>
            <a:pPr eaLnBrk="1" hangingPunct="1"/>
            <a:r>
              <a:rPr lang="en-US" dirty="0">
                <a:latin typeface="Arial" charset="0"/>
                <a:ea typeface="ＭＳ Ｐゴシック" charset="0"/>
                <a:cs typeface="ＭＳ Ｐゴシック" charset="0"/>
              </a:rPr>
              <a:t>Risky driving video game</a:t>
            </a:r>
          </a:p>
        </p:txBody>
      </p:sp>
      <p:pic>
        <p:nvPicPr>
          <p:cNvPr id="8" name="Picture 7" descr="An image from the risky driving video game (also known as &quot;chicken&quot;). Here, the traffic light has just turned red, but the car is still moving. Since the car is moving, a brick wall appears in front of the car, resulting in a crash. The object of the game is to avoid crashing.">
            <a:extLst>
              <a:ext uri="{FF2B5EF4-FFF2-40B4-BE49-F238E27FC236}">
                <a16:creationId xmlns:a16="http://schemas.microsoft.com/office/drawing/2014/main" id="{1A5D138C-5ACD-4DE7-A81A-CA5D9C69AB9A}"/>
              </a:ext>
            </a:extLst>
          </p:cNvPr>
          <p:cNvPicPr>
            <a:picLocks noChangeAspect="1"/>
          </p:cNvPicPr>
          <p:nvPr/>
        </p:nvPicPr>
        <p:blipFill>
          <a:blip r:embed="rId3"/>
          <a:stretch>
            <a:fillRect/>
          </a:stretch>
        </p:blipFill>
        <p:spPr>
          <a:xfrm>
            <a:off x="3429000" y="914399"/>
            <a:ext cx="5105400" cy="5099747"/>
          </a:xfrm>
          <a:prstGeom prst="rect">
            <a:avLst/>
          </a:prstGeom>
        </p:spPr>
      </p:pic>
    </p:spTree>
    <p:extLst>
      <p:ext uri="{BB962C8B-B14F-4D97-AF65-F5344CB8AC3E}">
        <p14:creationId xmlns:p14="http://schemas.microsoft.com/office/powerpoint/2010/main" val="2650931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71437E6C-D5CD-A549-8CFD-820B6DB1F0B6}" type="slidenum">
              <a:rPr lang="en-US" smtClean="0"/>
              <a:pPr>
                <a:defRPr/>
              </a:pPr>
              <a:t>4</a:t>
            </a:fld>
            <a:endParaRPr lang="en-US"/>
          </a:p>
        </p:txBody>
      </p:sp>
      <p:sp>
        <p:nvSpPr>
          <p:cNvPr id="5" name="Title">
            <a:extLst>
              <a:ext uri="{FF2B5EF4-FFF2-40B4-BE49-F238E27FC236}">
                <a16:creationId xmlns:a16="http://schemas.microsoft.com/office/drawing/2014/main" id="{9A6DF8D7-E87A-4B34-8D2B-3FCFDF2441B6}"/>
              </a:ext>
            </a:extLst>
          </p:cNvPr>
          <p:cNvSpPr txBox="1"/>
          <p:nvPr/>
        </p:nvSpPr>
        <p:spPr>
          <a:xfrm>
            <a:off x="457200" y="314528"/>
            <a:ext cx="7952162" cy="830997"/>
          </a:xfrm>
          <a:prstGeom prst="rect">
            <a:avLst/>
          </a:prstGeom>
          <a:noFill/>
        </p:spPr>
        <p:txBody>
          <a:bodyPr wrap="square" rtlCol="0">
            <a:spAutoFit/>
          </a:bodyPr>
          <a:lstStyle/>
          <a:p>
            <a:r>
              <a:rPr lang="en-US" sz="1600" dirty="0"/>
              <a:t>Figure 7.2. Relative amount of risky driving while alone versus in a group for teens, young adults, and adults.</a:t>
            </a:r>
          </a:p>
          <a:p>
            <a:endParaRPr lang="en-US" sz="1600" dirty="0"/>
          </a:p>
        </p:txBody>
      </p:sp>
      <p:pic>
        <p:nvPicPr>
          <p:cNvPr id="6" name="Picture 5" descr="Figure 7.2 is a bar graph showing the results of the “chicken game” study. The y-axis represents a measure of risky driving – a higher, upward bar represents riskier driving while a lower, downward bar represents less risky driving. The bar graph is split into three sections – on the left are the data for teen drivers, in the middle are the data for young adult drivers, and on the right are the data for adult drivers. Within each age group section, there are two bars – one for drivers who were alone and one for drivers who were with a group of their peers.&#10;&#10;See notes panes and tactile graph for additional detail.">
            <a:extLst>
              <a:ext uri="{FF2B5EF4-FFF2-40B4-BE49-F238E27FC236}">
                <a16:creationId xmlns:a16="http://schemas.microsoft.com/office/drawing/2014/main" id="{06EE3F03-504B-443B-BFAE-03462D284270}"/>
              </a:ext>
            </a:extLst>
          </p:cNvPr>
          <p:cNvPicPr>
            <a:picLocks noChangeAspect="1"/>
          </p:cNvPicPr>
          <p:nvPr/>
        </p:nvPicPr>
        <p:blipFill>
          <a:blip r:embed="rId3"/>
          <a:stretch>
            <a:fillRect/>
          </a:stretch>
        </p:blipFill>
        <p:spPr>
          <a:xfrm>
            <a:off x="457199" y="1295334"/>
            <a:ext cx="7952163" cy="4909595"/>
          </a:xfrm>
          <a:prstGeom prst="rect">
            <a:avLst/>
          </a:prstGeom>
        </p:spPr>
      </p:pic>
      <p:sp>
        <p:nvSpPr>
          <p:cNvPr id="7" name="TextBox 6"/>
          <p:cNvSpPr txBox="1"/>
          <p:nvPr/>
        </p:nvSpPr>
        <p:spPr>
          <a:xfrm>
            <a:off x="0" y="6553200"/>
            <a:ext cx="7457491" cy="184666"/>
          </a:xfrm>
          <a:prstGeom prst="rect">
            <a:avLst/>
          </a:prstGeom>
          <a:noFill/>
        </p:spPr>
        <p:txBody>
          <a:bodyPr wrap="none" rtlCol="0">
            <a:spAutoFit/>
          </a:bodyPr>
          <a:lstStyle/>
          <a:p>
            <a:r>
              <a:rPr lang="en-US" sz="600" dirty="0" err="1"/>
              <a:t>Surce</a:t>
            </a:r>
            <a:r>
              <a:rPr lang="en-US" sz="600" dirty="0"/>
              <a:t>: Gardner, M. &amp; Steinberg, L. (2005). Peer influence on risk taking, risk preference, and risky decision making in adolescence and adulthood: An experimental study. Developmental Psychology, 41, 625 – 635. </a:t>
            </a:r>
          </a:p>
        </p:txBody>
      </p:sp>
    </p:spTree>
    <p:extLst>
      <p:ext uri="{BB962C8B-B14F-4D97-AF65-F5344CB8AC3E}">
        <p14:creationId xmlns:p14="http://schemas.microsoft.com/office/powerpoint/2010/main" val="31742762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FAE61D-1BBB-4C2C-AFE1-74ED4F0DC72D}"/>
              </a:ext>
            </a:extLst>
          </p:cNvPr>
          <p:cNvSpPr>
            <a:spLocks noGrp="1"/>
          </p:cNvSpPr>
          <p:nvPr>
            <p:ph type="sldNum" sz="quarter" idx="12"/>
          </p:nvPr>
        </p:nvSpPr>
        <p:spPr/>
        <p:txBody>
          <a:bodyPr/>
          <a:lstStyle/>
          <a:p>
            <a:fld id="{4FAB73BC-B049-4115-A692-8D63A059BFB8}" type="slidenum">
              <a:rPr lang="en-US" smtClean="0"/>
              <a:pPr/>
              <a:t>5</a:t>
            </a:fld>
            <a:endParaRPr lang="en-US" dirty="0"/>
          </a:p>
        </p:txBody>
      </p:sp>
      <p:sp>
        <p:nvSpPr>
          <p:cNvPr id="3" name="Title 2">
            <a:extLst>
              <a:ext uri="{FF2B5EF4-FFF2-40B4-BE49-F238E27FC236}">
                <a16:creationId xmlns:a16="http://schemas.microsoft.com/office/drawing/2014/main" id="{5A69443D-16D8-41C7-9182-72BE20203A75}"/>
              </a:ext>
            </a:extLst>
          </p:cNvPr>
          <p:cNvSpPr>
            <a:spLocks noGrp="1"/>
          </p:cNvSpPr>
          <p:nvPr>
            <p:ph type="title"/>
          </p:nvPr>
        </p:nvSpPr>
        <p:spPr/>
        <p:txBody>
          <a:bodyPr>
            <a:normAutofit/>
          </a:bodyPr>
          <a:lstStyle/>
          <a:p>
            <a:r>
              <a:rPr lang="en-US" b="1" dirty="0"/>
              <a:t>Intro Psych Scientific Reasoning Module #7: Teen Driving</a:t>
            </a:r>
            <a:endParaRPr lang="en-US" dirty="0"/>
          </a:p>
        </p:txBody>
      </p:sp>
      <p:sp>
        <p:nvSpPr>
          <p:cNvPr id="5" name="TextBox 4">
            <a:extLst>
              <a:ext uri="{FF2B5EF4-FFF2-40B4-BE49-F238E27FC236}">
                <a16:creationId xmlns:a16="http://schemas.microsoft.com/office/drawing/2014/main" id="{DB2EB690-BE51-4EF7-99E5-93E313A9F0CB}"/>
              </a:ext>
            </a:extLst>
          </p:cNvPr>
          <p:cNvSpPr txBox="1"/>
          <p:nvPr/>
        </p:nvSpPr>
        <p:spPr>
          <a:xfrm>
            <a:off x="961477" y="2205588"/>
            <a:ext cx="7460586" cy="2585323"/>
          </a:xfrm>
          <a:prstGeom prst="rect">
            <a:avLst/>
          </a:prstGeom>
          <a:noFill/>
        </p:spPr>
        <p:txBody>
          <a:bodyPr wrap="square" rtlCol="0">
            <a:spAutoFit/>
          </a:bodyPr>
          <a:lstStyle/>
          <a:p>
            <a:endParaRPr lang="en-US" sz="1600" dirty="0"/>
          </a:p>
          <a:p>
            <a:r>
              <a:rPr lang="en-US" sz="1600" b="1" dirty="0"/>
              <a:t>Suggested citation: </a:t>
            </a:r>
          </a:p>
          <a:p>
            <a:r>
              <a:rPr lang="en-US" sz="1600" dirty="0"/>
              <a:t>Becker-Blease, K. A., Stevens, C., &amp; </a:t>
            </a:r>
            <a:r>
              <a:rPr lang="en-US" sz="1600" dirty="0" err="1"/>
              <a:t>Witkow</a:t>
            </a:r>
            <a:r>
              <a:rPr lang="en-US" sz="1600" dirty="0"/>
              <a:t>, M. R. (2017). Intro Psych Scientific Reasoning Modules.  Retrieved from </a:t>
            </a:r>
            <a:r>
              <a:rPr lang="en-US" sz="1600" dirty="0">
                <a:hlinkClick r:id="rId2"/>
              </a:rPr>
              <a:t>http://bit.ly/2xPqWMN</a:t>
            </a:r>
            <a:endParaRPr lang="en-US" sz="1600" dirty="0"/>
          </a:p>
          <a:p>
            <a:endParaRPr lang="en-US" sz="1600" dirty="0"/>
          </a:p>
          <a:p>
            <a:r>
              <a:rPr lang="en-US" sz="1600" dirty="0"/>
              <a:t>This work was funded by the National Science Foundation DUE # 105060. </a:t>
            </a:r>
          </a:p>
          <a:p>
            <a:endParaRPr lang="en-US" sz="1600" dirty="0"/>
          </a:p>
          <a:p>
            <a:r>
              <a:rPr lang="en-US" sz="1600" dirty="0"/>
              <a:t>The module is licensed under a </a:t>
            </a:r>
            <a:r>
              <a:rPr lang="en-US" sz="1600" dirty="0">
                <a:hlinkClick r:id="rId3"/>
              </a:rPr>
              <a:t>Creative Commons Attribution 4.0 International License</a:t>
            </a:r>
            <a:r>
              <a:rPr lang="en-US" sz="1600" dirty="0"/>
              <a:t>. </a:t>
            </a:r>
          </a:p>
          <a:p>
            <a:endParaRPr lang="en-US" sz="1800" dirty="0"/>
          </a:p>
        </p:txBody>
      </p:sp>
    </p:spTree>
    <p:extLst>
      <p:ext uri="{BB962C8B-B14F-4D97-AF65-F5344CB8AC3E}">
        <p14:creationId xmlns:p14="http://schemas.microsoft.com/office/powerpoint/2010/main" val="4172152898"/>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28255</TotalTime>
  <Words>726</Words>
  <Application>Microsoft Office PowerPoint</Application>
  <PresentationFormat>On-screen Show (4:3)</PresentationFormat>
  <Paragraphs>29</Paragraphs>
  <Slides>5</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Retrospect</vt:lpstr>
      <vt:lpstr>PowerPoint Presentation</vt:lpstr>
      <vt:lpstr>PowerPoint Presentation</vt:lpstr>
      <vt:lpstr>Risky driving video game</vt:lpstr>
      <vt:lpstr>PowerPoint Presentation</vt:lpstr>
      <vt:lpstr>Intro Psych Scientific Reasoning Module #7: Teen Driving</vt:lpstr>
    </vt:vector>
  </TitlesOfParts>
  <Company>Courtney Stevens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Psych</dc:title>
  <dc:creator>Courtney Stevens</dc:creator>
  <cp:lastModifiedBy>Raechel Soicher</cp:lastModifiedBy>
  <cp:revision>96</cp:revision>
  <cp:lastPrinted>2016-07-29T17:43:46Z</cp:lastPrinted>
  <dcterms:created xsi:type="dcterms:W3CDTF">2012-02-06T23:05:30Z</dcterms:created>
  <dcterms:modified xsi:type="dcterms:W3CDTF">2019-01-03T16:54:06Z</dcterms:modified>
</cp:coreProperties>
</file>