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70" r:id="rId2"/>
    <p:sldId id="272" r:id="rId3"/>
    <p:sldId id="264" r:id="rId4"/>
    <p:sldId id="256" r:id="rId5"/>
    <p:sldId id="265" r:id="rId6"/>
    <p:sldId id="263" r:id="rId7"/>
    <p:sldId id="266" r:id="rId8"/>
    <p:sldId id="267" r:id="rId9"/>
    <p:sldId id="269" r:id="rId10"/>
    <p:sldId id="258" r:id="rId11"/>
    <p:sldId id="261" r:id="rId12"/>
    <p:sldId id="27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3" autoAdjust="0"/>
    <p:restoredTop sz="86442" autoAdjust="0"/>
  </p:normalViewPr>
  <p:slideViewPr>
    <p:cSldViewPr>
      <p:cViewPr varScale="1">
        <p:scale>
          <a:sx n="82" d="100"/>
          <a:sy n="82" d="100"/>
        </p:scale>
        <p:origin x="42" y="189"/>
      </p:cViewPr>
      <p:guideLst>
        <p:guide orient="horz" pos="2160"/>
        <p:guide pos="2880"/>
      </p:guideLst>
    </p:cSldViewPr>
  </p:slideViewPr>
  <p:outlineViewPr>
    <p:cViewPr>
      <p:scale>
        <a:sx n="33" d="100"/>
        <a:sy n="33" d="100"/>
      </p:scale>
      <p:origin x="0" y="0"/>
    </p:cViewPr>
    <p:sldLst>
      <p:sld r:id="rId1" collapse="1"/>
    </p:sldLst>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C1DCE3-B0DC-48C2-8B18-FC2C68066D63}" type="datetimeFigureOut">
              <a:rPr lang="en-US" smtClean="0"/>
              <a:t>1/3/2019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069C4E-EA4F-4483-BD0A-624DAA446364}" type="slidenum">
              <a:rPr lang="en-US" smtClean="0"/>
              <a:t>‹#›</a:t>
            </a:fld>
            <a:endParaRPr lang="en-US"/>
          </a:p>
        </p:txBody>
      </p:sp>
    </p:spTree>
    <p:extLst>
      <p:ext uri="{BB962C8B-B14F-4D97-AF65-F5344CB8AC3E}">
        <p14:creationId xmlns:p14="http://schemas.microsoft.com/office/powerpoint/2010/main" val="125365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n.wikipedia.org/wiki/Study_skills"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a:t>
            </a:r>
            <a:r>
              <a:rPr lang="en-US" baseline="0" dirty="0"/>
              <a:t> </a:t>
            </a:r>
            <a:r>
              <a:rPr lang="en-US" sz="1200" u="sng" kern="1200" dirty="0">
                <a:solidFill>
                  <a:schemeClr val="tx1"/>
                </a:solidFill>
                <a:effectLst/>
                <a:latin typeface="+mn-lt"/>
                <a:ea typeface="+mn-ea"/>
                <a:cs typeface="+mn-cs"/>
                <a:hlinkClick r:id="rId3"/>
              </a:rPr>
              <a:t>https://en.wikipedia.org/wiki/Study_skills</a:t>
            </a:r>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2D069C4E-EA4F-4483-BD0A-624DAA446364}" type="slidenum">
              <a:rPr lang="en-US" smtClean="0"/>
              <a:t>1</a:t>
            </a:fld>
            <a:endParaRPr lang="en-US"/>
          </a:p>
        </p:txBody>
      </p:sp>
    </p:spTree>
    <p:extLst>
      <p:ext uri="{BB962C8B-B14F-4D97-AF65-F5344CB8AC3E}">
        <p14:creationId xmlns:p14="http://schemas.microsoft.com/office/powerpoint/2010/main" val="3275155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069C4E-EA4F-4483-BD0A-624DAA446364}" type="slidenum">
              <a:rPr lang="en-US" smtClean="0"/>
              <a:t>2</a:t>
            </a:fld>
            <a:endParaRPr lang="en-US"/>
          </a:p>
        </p:txBody>
      </p:sp>
    </p:spTree>
    <p:extLst>
      <p:ext uri="{BB962C8B-B14F-4D97-AF65-F5344CB8AC3E}">
        <p14:creationId xmlns:p14="http://schemas.microsoft.com/office/powerpoint/2010/main" val="1238829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069C4E-EA4F-4483-BD0A-624DAA446364}" type="slidenum">
              <a:rPr lang="en-US" smtClean="0"/>
              <a:t>3</a:t>
            </a:fld>
            <a:endParaRPr lang="en-US"/>
          </a:p>
        </p:txBody>
      </p:sp>
    </p:spTree>
    <p:extLst>
      <p:ext uri="{BB962C8B-B14F-4D97-AF65-F5344CB8AC3E}">
        <p14:creationId xmlns:p14="http://schemas.microsoft.com/office/powerpoint/2010/main" val="3241056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069C4E-EA4F-4483-BD0A-624DAA446364}" type="slidenum">
              <a:rPr lang="en-US" smtClean="0"/>
              <a:t>4</a:t>
            </a:fld>
            <a:endParaRPr lang="en-US"/>
          </a:p>
        </p:txBody>
      </p:sp>
    </p:spTree>
    <p:extLst>
      <p:ext uri="{BB962C8B-B14F-4D97-AF65-F5344CB8AC3E}">
        <p14:creationId xmlns:p14="http://schemas.microsoft.com/office/powerpoint/2010/main" val="902738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2D069C4E-EA4F-4483-BD0A-624DAA446364}" type="slidenum">
              <a:rPr lang="en-US" smtClean="0"/>
              <a:t>7</a:t>
            </a:fld>
            <a:endParaRPr lang="en-US"/>
          </a:p>
        </p:txBody>
      </p:sp>
    </p:spTree>
    <p:extLst>
      <p:ext uri="{BB962C8B-B14F-4D97-AF65-F5344CB8AC3E}">
        <p14:creationId xmlns:p14="http://schemas.microsoft.com/office/powerpoint/2010/main" val="323576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069C4E-EA4F-4483-BD0A-624DAA446364}" type="slidenum">
              <a:rPr lang="en-US" smtClean="0"/>
              <a:t>8</a:t>
            </a:fld>
            <a:endParaRPr lang="en-US"/>
          </a:p>
        </p:txBody>
      </p:sp>
    </p:spTree>
    <p:extLst>
      <p:ext uri="{BB962C8B-B14F-4D97-AF65-F5344CB8AC3E}">
        <p14:creationId xmlns:p14="http://schemas.microsoft.com/office/powerpoint/2010/main" val="1469697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069C4E-EA4F-4483-BD0A-624DAA446364}" type="slidenum">
              <a:rPr lang="en-US" smtClean="0"/>
              <a:t>9</a:t>
            </a:fld>
            <a:endParaRPr lang="en-US"/>
          </a:p>
        </p:txBody>
      </p:sp>
    </p:spTree>
    <p:extLst>
      <p:ext uri="{BB962C8B-B14F-4D97-AF65-F5344CB8AC3E}">
        <p14:creationId xmlns:p14="http://schemas.microsoft.com/office/powerpoint/2010/main" val="1469697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bar graphs in Figure 6.3 illustrating the results of the metacognitive predictions made by the participants in the study. In other words, the results show in which conditions the participants predicted better learning. On the left side is a bar graph of the predictions made for each study method on the final short answer test. The x-axis shows the two groups: concept mapping and retrieval practice. The y-axis represents a judgment of learning, or prediction, about which study method would lead to better performance. The bar is higher for the concept mapping study method than the retrieval practice study method. On the right side is a similar bar graph of the predictions made for each study method on the final concept map test. The x-axis shows the two groups: concept mapping and retrieval practice. The y-axis again represents a judgment of learning. The bar is again higher for concept mapping than for retrieval practice.</a:t>
            </a:r>
          </a:p>
        </p:txBody>
      </p:sp>
      <p:sp>
        <p:nvSpPr>
          <p:cNvPr id="4" name="Slide Number Placeholder 3"/>
          <p:cNvSpPr>
            <a:spLocks noGrp="1"/>
          </p:cNvSpPr>
          <p:nvPr>
            <p:ph type="sldNum" sz="quarter" idx="10"/>
          </p:nvPr>
        </p:nvSpPr>
        <p:spPr/>
        <p:txBody>
          <a:bodyPr/>
          <a:lstStyle/>
          <a:p>
            <a:fld id="{2D069C4E-EA4F-4483-BD0A-624DAA446364}" type="slidenum">
              <a:rPr lang="en-US" smtClean="0"/>
              <a:t>10</a:t>
            </a:fld>
            <a:endParaRPr lang="en-US"/>
          </a:p>
        </p:txBody>
      </p:sp>
    </p:spTree>
    <p:extLst>
      <p:ext uri="{BB962C8B-B14F-4D97-AF65-F5344CB8AC3E}">
        <p14:creationId xmlns:p14="http://schemas.microsoft.com/office/powerpoint/2010/main" val="437286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two bar graphs in Figure 6.4 illustrating the results of the actual performance of the participants in the study on the final short answer test and the final concept map test. In other words, the results show in which conditions the participants performed better. On the left side is a bar graph of the performance for participants using each study method on the final short answer test. The x-axis shows the two groups: concept mapping and retrieval practice. The y-axis represents proportion correct on the final test. The bar is higher for the retrieval practice study method than the concept mapping study method. On the right side is a similar bar graph of the performance of participants for each study method on the final concept map test. The x-axis shows the two groups: concept mapping and retrieval practice. The y-axis again represents proportion correct. The bar is again higher for retrieval practice than for concept mapping.</a:t>
            </a:r>
          </a:p>
          <a:p>
            <a:endParaRPr lang="en-US" dirty="0"/>
          </a:p>
        </p:txBody>
      </p:sp>
      <p:sp>
        <p:nvSpPr>
          <p:cNvPr id="4" name="Slide Number Placeholder 3"/>
          <p:cNvSpPr>
            <a:spLocks noGrp="1"/>
          </p:cNvSpPr>
          <p:nvPr>
            <p:ph type="sldNum" sz="quarter" idx="10"/>
          </p:nvPr>
        </p:nvSpPr>
        <p:spPr/>
        <p:txBody>
          <a:bodyPr/>
          <a:lstStyle/>
          <a:p>
            <a:fld id="{2D069C4E-EA4F-4483-BD0A-624DAA446364}" type="slidenum">
              <a:rPr lang="en-US" smtClean="0"/>
              <a:t>11</a:t>
            </a:fld>
            <a:endParaRPr lang="en-US"/>
          </a:p>
        </p:txBody>
      </p:sp>
    </p:spTree>
    <p:extLst>
      <p:ext uri="{BB962C8B-B14F-4D97-AF65-F5344CB8AC3E}">
        <p14:creationId xmlns:p14="http://schemas.microsoft.com/office/powerpoint/2010/main" val="854344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F1A0881-46F5-4FBD-8908-FE4445589738}"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6C46E-471F-4DF2-9986-B95C565342AC}"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923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1345F5-10F8-4CB0-9CCD-11B0F1860D4C}"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6C46E-471F-4DF2-9986-B95C565342AC}" type="slidenum">
              <a:rPr lang="en-US" smtClean="0"/>
              <a:t>‹#›</a:t>
            </a:fld>
            <a:endParaRPr lang="en-US"/>
          </a:p>
        </p:txBody>
      </p:sp>
    </p:spTree>
    <p:extLst>
      <p:ext uri="{BB962C8B-B14F-4D97-AF65-F5344CB8AC3E}">
        <p14:creationId xmlns:p14="http://schemas.microsoft.com/office/powerpoint/2010/main" val="3044077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8AE7856-B980-450B-B8C4-40DB34A4716D}"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6C46E-471F-4DF2-9986-B95C565342AC}" type="slidenum">
              <a:rPr lang="en-US" smtClean="0"/>
              <a:t>‹#›</a:t>
            </a:fld>
            <a:endParaRPr lang="en-US"/>
          </a:p>
        </p:txBody>
      </p:sp>
    </p:spTree>
    <p:extLst>
      <p:ext uri="{BB962C8B-B14F-4D97-AF65-F5344CB8AC3E}">
        <p14:creationId xmlns:p14="http://schemas.microsoft.com/office/powerpoint/2010/main" val="2899668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87DEA4-3C06-4D0D-A093-DA62775CB7A2}"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6C46E-471F-4DF2-9986-B95C565342AC}" type="slidenum">
              <a:rPr lang="en-US" smtClean="0"/>
              <a:t>‹#›</a:t>
            </a:fld>
            <a:endParaRPr lang="en-US"/>
          </a:p>
        </p:txBody>
      </p:sp>
    </p:spTree>
    <p:extLst>
      <p:ext uri="{BB962C8B-B14F-4D97-AF65-F5344CB8AC3E}">
        <p14:creationId xmlns:p14="http://schemas.microsoft.com/office/powerpoint/2010/main" val="3205747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E31D3B7-98F8-4E27-AF6A-43E04284F60C}"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B6C46E-471F-4DF2-9986-B95C565342AC}"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1877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8FB1853-ABFB-472D-99D2-19CE46CE8BA4}" type="datetime1">
              <a:rPr lang="en-US" smtClean="0"/>
              <a:t>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B6C46E-471F-4DF2-9986-B95C565342AC}" type="slidenum">
              <a:rPr lang="en-US" smtClean="0"/>
              <a:t>‹#›</a:t>
            </a:fld>
            <a:endParaRPr lang="en-US"/>
          </a:p>
        </p:txBody>
      </p:sp>
    </p:spTree>
    <p:extLst>
      <p:ext uri="{BB962C8B-B14F-4D97-AF65-F5344CB8AC3E}">
        <p14:creationId xmlns:p14="http://schemas.microsoft.com/office/powerpoint/2010/main" val="2147227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411C6B4-1F2A-4435-996C-5E57030AF22F}" type="datetime1">
              <a:rPr lang="en-US" smtClean="0"/>
              <a:t>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B6C46E-471F-4DF2-9986-B95C565342AC}" type="slidenum">
              <a:rPr lang="en-US" smtClean="0"/>
              <a:t>‹#›</a:t>
            </a:fld>
            <a:endParaRPr lang="en-US"/>
          </a:p>
        </p:txBody>
      </p:sp>
    </p:spTree>
    <p:extLst>
      <p:ext uri="{BB962C8B-B14F-4D97-AF65-F5344CB8AC3E}">
        <p14:creationId xmlns:p14="http://schemas.microsoft.com/office/powerpoint/2010/main" val="3155366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E2DE32E-FB50-4AB2-8D28-AFD3485F46D7}" type="datetime1">
              <a:rPr lang="en-US" smtClean="0"/>
              <a:t>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B6C46E-471F-4DF2-9986-B95C565342AC}" type="slidenum">
              <a:rPr lang="en-US" smtClean="0"/>
              <a:t>‹#›</a:t>
            </a:fld>
            <a:endParaRPr lang="en-US"/>
          </a:p>
        </p:txBody>
      </p:sp>
    </p:spTree>
    <p:extLst>
      <p:ext uri="{BB962C8B-B14F-4D97-AF65-F5344CB8AC3E}">
        <p14:creationId xmlns:p14="http://schemas.microsoft.com/office/powerpoint/2010/main" val="1544345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03AB474-97CF-4653-8250-832718F18D37}" type="datetime1">
              <a:rPr lang="en-US" smtClean="0"/>
              <a:t>1/3/2019</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52B6C46E-471F-4DF2-9986-B95C565342AC}" type="slidenum">
              <a:rPr lang="en-US" smtClean="0"/>
              <a:t>‹#›</a:t>
            </a:fld>
            <a:endParaRPr lang="en-US"/>
          </a:p>
        </p:txBody>
      </p:sp>
    </p:spTree>
    <p:extLst>
      <p:ext uri="{BB962C8B-B14F-4D97-AF65-F5344CB8AC3E}">
        <p14:creationId xmlns:p14="http://schemas.microsoft.com/office/powerpoint/2010/main" val="669664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BCCD9E64-77EC-4A39-8A69-267971387BA5}" type="datetime1">
              <a:rPr lang="en-US" smtClean="0"/>
              <a:t>1/3/2019</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2B6C46E-471F-4DF2-9986-B95C565342AC}" type="slidenum">
              <a:rPr lang="en-US" smtClean="0"/>
              <a:t>‹#›</a:t>
            </a:fld>
            <a:endParaRPr lang="en-US"/>
          </a:p>
        </p:txBody>
      </p:sp>
    </p:spTree>
    <p:extLst>
      <p:ext uri="{BB962C8B-B14F-4D97-AF65-F5344CB8AC3E}">
        <p14:creationId xmlns:p14="http://schemas.microsoft.com/office/powerpoint/2010/main" val="1743949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D774A5C-856C-4E58-A974-CDBA4BBCB2F2}" type="datetime1">
              <a:rPr lang="en-US" smtClean="0"/>
              <a:t>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B6C46E-471F-4DF2-9986-B95C565342AC}" type="slidenum">
              <a:rPr lang="en-US" smtClean="0"/>
              <a:t>‹#›</a:t>
            </a:fld>
            <a:endParaRPr lang="en-US"/>
          </a:p>
        </p:txBody>
      </p:sp>
    </p:spTree>
    <p:extLst>
      <p:ext uri="{BB962C8B-B14F-4D97-AF65-F5344CB8AC3E}">
        <p14:creationId xmlns:p14="http://schemas.microsoft.com/office/powerpoint/2010/main" val="3378363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45CEF08-CE0A-4CD4-BD71-5C5826B43867}" type="datetime1">
              <a:rPr lang="en-US" smtClean="0"/>
              <a:t>1/3/2019</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52B6C46E-471F-4DF2-9986-B95C565342AC}" type="slidenum">
              <a:rPr lang="en-US" smtClean="0"/>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3074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hyperlink" Target="http://creativecommons.org/licenses/by/4.0/" TargetMode="External"/><Relationship Id="rId2" Type="http://schemas.openxmlformats.org/officeDocument/2006/relationships/hyperlink" Target="http://bit.ly/2xPqWMN"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5F50C29-2421-4FC5-8BC2-E6B0C8756CE0}"/>
              </a:ext>
            </a:extLst>
          </p:cNvPr>
          <p:cNvSpPr>
            <a:spLocks noGrp="1"/>
          </p:cNvSpPr>
          <p:nvPr>
            <p:ph type="sldNum" sz="quarter" idx="12"/>
          </p:nvPr>
        </p:nvSpPr>
        <p:spPr/>
        <p:txBody>
          <a:bodyPr/>
          <a:lstStyle/>
          <a:p>
            <a:fld id="{52B6C46E-471F-4DF2-9986-B95C565342AC}" type="slidenum">
              <a:rPr lang="en-US" smtClean="0"/>
              <a:t>1</a:t>
            </a:fld>
            <a:endParaRPr lang="en-US"/>
          </a:p>
        </p:txBody>
      </p:sp>
      <p:sp>
        <p:nvSpPr>
          <p:cNvPr id="5" name="Title"/>
          <p:cNvSpPr/>
          <p:nvPr/>
        </p:nvSpPr>
        <p:spPr>
          <a:xfrm>
            <a:off x="304800" y="4876800"/>
            <a:ext cx="7467600" cy="1446550"/>
          </a:xfrm>
          <a:prstGeom prst="rect">
            <a:avLst/>
          </a:prstGeom>
          <a:solidFill>
            <a:schemeClr val="accent1"/>
          </a:solidFill>
        </p:spPr>
        <p:txBody>
          <a:bodyPr wrap="square">
            <a:spAutoFit/>
          </a:bodyPr>
          <a:lstStyle/>
          <a:p>
            <a:pPr algn="ctr"/>
            <a:r>
              <a:rPr lang="en-US" sz="4400" b="1" dirty="0"/>
              <a:t>Intro Psych Scientific Reasoning Module #6: Study Strategies</a:t>
            </a:r>
          </a:p>
        </p:txBody>
      </p:sp>
      <p:pic>
        <p:nvPicPr>
          <p:cNvPr id="4" name="Picture 3" descr="College student studying. Also includes the title of the module: &quot;Intro Psych Scientific Reasoning Module #6: Study Strategies&quot;."/>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326084"/>
          </a:xfrm>
          <a:prstGeom prst="rect">
            <a:avLst/>
          </a:prstGeom>
          <a:noFill/>
          <a:ln>
            <a:noFill/>
          </a:ln>
        </p:spPr>
      </p:pic>
    </p:spTree>
    <p:extLst>
      <p:ext uri="{BB962C8B-B14F-4D97-AF65-F5344CB8AC3E}">
        <p14:creationId xmlns:p14="http://schemas.microsoft.com/office/powerpoint/2010/main" val="3321147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F738A9A-5150-498B-A8E8-AC698EE6C03C}"/>
              </a:ext>
            </a:extLst>
          </p:cNvPr>
          <p:cNvSpPr>
            <a:spLocks noGrp="1"/>
          </p:cNvSpPr>
          <p:nvPr>
            <p:ph type="sldNum" sz="quarter" idx="12"/>
          </p:nvPr>
        </p:nvSpPr>
        <p:spPr/>
        <p:txBody>
          <a:bodyPr/>
          <a:lstStyle/>
          <a:p>
            <a:fld id="{52B6C46E-471F-4DF2-9986-B95C565342AC}" type="slidenum">
              <a:rPr lang="en-US" smtClean="0"/>
              <a:t>10</a:t>
            </a:fld>
            <a:endParaRPr lang="en-US"/>
          </a:p>
        </p:txBody>
      </p:sp>
      <p:sp>
        <p:nvSpPr>
          <p:cNvPr id="3" name="Title 2">
            <a:extLst>
              <a:ext uri="{FF2B5EF4-FFF2-40B4-BE49-F238E27FC236}">
                <a16:creationId xmlns:a16="http://schemas.microsoft.com/office/drawing/2014/main" id="{B5922FAB-E023-4045-AE2E-83B530461B50}"/>
              </a:ext>
            </a:extLst>
          </p:cNvPr>
          <p:cNvSpPr>
            <a:spLocks noGrp="1"/>
          </p:cNvSpPr>
          <p:nvPr>
            <p:ph type="title"/>
          </p:nvPr>
        </p:nvSpPr>
        <p:spPr>
          <a:xfrm>
            <a:off x="135898" y="228600"/>
            <a:ext cx="8872204" cy="840908"/>
          </a:xfrm>
        </p:spPr>
        <p:txBody>
          <a:bodyPr>
            <a:noAutofit/>
          </a:bodyPr>
          <a:lstStyle/>
          <a:p>
            <a:r>
              <a:rPr lang="en-US" sz="2800" b="1" dirty="0"/>
              <a:t>Students Predicted Better Learning with Elaborative Studying than Retrieval Practice</a:t>
            </a:r>
            <a:endParaRPr lang="en-US" sz="2800" dirty="0"/>
          </a:p>
        </p:txBody>
      </p:sp>
      <p:pic>
        <p:nvPicPr>
          <p:cNvPr id="1026" name="Picture 2" descr="Figure 6.3. Comparison of judgments of learning by study method on final short answer and concept map tests.&#10;&#10;Figure 6.3 shows two different bar graphs with the results of one part of the study.&#10;&#10;See notes pane for descrip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459425"/>
            <a:ext cx="8229600" cy="5017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B73BD68D-7A24-45DB-9E1E-B361EC8188EE}"/>
              </a:ext>
            </a:extLst>
          </p:cNvPr>
          <p:cNvSpPr txBox="1"/>
          <p:nvPr/>
        </p:nvSpPr>
        <p:spPr>
          <a:xfrm>
            <a:off x="152400" y="1136260"/>
            <a:ext cx="8991600" cy="646331"/>
          </a:xfrm>
          <a:prstGeom prst="rect">
            <a:avLst/>
          </a:prstGeom>
          <a:noFill/>
        </p:spPr>
        <p:txBody>
          <a:bodyPr wrap="square" rtlCol="0">
            <a:spAutoFit/>
          </a:bodyPr>
          <a:lstStyle/>
          <a:p>
            <a:r>
              <a:rPr lang="en-US" dirty="0"/>
              <a:t>Figure 6.3. Comparison of judgments of learning by study method on final short answer and concept map tests</a:t>
            </a:r>
          </a:p>
        </p:txBody>
      </p:sp>
    </p:spTree>
    <p:extLst>
      <p:ext uri="{BB962C8B-B14F-4D97-AF65-F5344CB8AC3E}">
        <p14:creationId xmlns:p14="http://schemas.microsoft.com/office/powerpoint/2010/main" val="863441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0F6E1D-732F-4F20-9FEC-488DC5BB3D74}"/>
              </a:ext>
            </a:extLst>
          </p:cNvPr>
          <p:cNvSpPr>
            <a:spLocks noGrp="1"/>
          </p:cNvSpPr>
          <p:nvPr>
            <p:ph type="sldNum" sz="quarter" idx="12"/>
          </p:nvPr>
        </p:nvSpPr>
        <p:spPr/>
        <p:txBody>
          <a:bodyPr/>
          <a:lstStyle/>
          <a:p>
            <a:fld id="{52B6C46E-471F-4DF2-9986-B95C565342AC}" type="slidenum">
              <a:rPr lang="en-US" smtClean="0"/>
              <a:t>11</a:t>
            </a:fld>
            <a:endParaRPr lang="en-US"/>
          </a:p>
        </p:txBody>
      </p:sp>
      <p:sp>
        <p:nvSpPr>
          <p:cNvPr id="8" name="Title 7">
            <a:extLst>
              <a:ext uri="{FF2B5EF4-FFF2-40B4-BE49-F238E27FC236}">
                <a16:creationId xmlns:a16="http://schemas.microsoft.com/office/drawing/2014/main" id="{A9CBD190-F4A3-46FB-8C3D-32B16FC6275F}"/>
              </a:ext>
            </a:extLst>
          </p:cNvPr>
          <p:cNvSpPr>
            <a:spLocks noGrp="1"/>
          </p:cNvSpPr>
          <p:nvPr>
            <p:ph type="title"/>
          </p:nvPr>
        </p:nvSpPr>
        <p:spPr>
          <a:xfrm>
            <a:off x="114300" y="97345"/>
            <a:ext cx="8915400" cy="1450757"/>
          </a:xfrm>
        </p:spPr>
        <p:txBody>
          <a:bodyPr>
            <a:noAutofit/>
          </a:bodyPr>
          <a:lstStyle/>
          <a:p>
            <a:r>
              <a:rPr lang="en-US" sz="3200" dirty="0"/>
              <a:t>Students Predicted Better Learning </a:t>
            </a:r>
            <a:br>
              <a:rPr lang="en-US" sz="3200" dirty="0"/>
            </a:br>
            <a:r>
              <a:rPr lang="en-US" sz="3200" dirty="0"/>
              <a:t>with Elaborative Studying than Retrieval Practice, but</a:t>
            </a:r>
            <a:br>
              <a:rPr lang="en-US" sz="3200" dirty="0"/>
            </a:br>
            <a:r>
              <a:rPr lang="en-US" sz="3200" b="1" i="1" dirty="0"/>
              <a:t>They Actually Learned More with Retrieval Practice</a:t>
            </a:r>
            <a:endParaRPr lang="en-US" sz="3200" dirty="0"/>
          </a:p>
        </p:txBody>
      </p:sp>
      <p:sp>
        <p:nvSpPr>
          <p:cNvPr id="6" name="TextBox 5">
            <a:extLst>
              <a:ext uri="{FF2B5EF4-FFF2-40B4-BE49-F238E27FC236}">
                <a16:creationId xmlns:a16="http://schemas.microsoft.com/office/drawing/2014/main" id="{0F222FE4-CBEB-4BC0-907B-9ED088676188}"/>
              </a:ext>
            </a:extLst>
          </p:cNvPr>
          <p:cNvSpPr txBox="1"/>
          <p:nvPr/>
        </p:nvSpPr>
        <p:spPr>
          <a:xfrm>
            <a:off x="76200" y="1745012"/>
            <a:ext cx="1676400" cy="369332"/>
          </a:xfrm>
          <a:prstGeom prst="rect">
            <a:avLst/>
          </a:prstGeom>
          <a:noFill/>
        </p:spPr>
        <p:txBody>
          <a:bodyPr wrap="square" rtlCol="0">
            <a:spAutoFit/>
          </a:bodyPr>
          <a:lstStyle/>
          <a:p>
            <a:r>
              <a:rPr lang="en-US" dirty="0"/>
              <a:t>Figure 6.4</a:t>
            </a:r>
          </a:p>
        </p:txBody>
      </p:sp>
      <p:pic>
        <p:nvPicPr>
          <p:cNvPr id="3" name="Picture 2" descr="Figure 6.4 shows two different bar graphs with the results of a different part of the study.&#10;&#10;See notes pane for description.">
            <a:extLst>
              <a:ext uri="{FF2B5EF4-FFF2-40B4-BE49-F238E27FC236}">
                <a16:creationId xmlns:a16="http://schemas.microsoft.com/office/drawing/2014/main" id="{E4C8FB8E-03ED-4262-8892-8134FAAFB2C3}"/>
              </a:ext>
            </a:extLst>
          </p:cNvPr>
          <p:cNvPicPr>
            <a:picLocks noChangeAspect="1"/>
          </p:cNvPicPr>
          <p:nvPr/>
        </p:nvPicPr>
        <p:blipFill>
          <a:blip r:embed="rId3"/>
          <a:stretch>
            <a:fillRect/>
          </a:stretch>
        </p:blipFill>
        <p:spPr>
          <a:xfrm>
            <a:off x="76200" y="2077621"/>
            <a:ext cx="4267200" cy="4133850"/>
          </a:xfrm>
          <a:prstGeom prst="rect">
            <a:avLst/>
          </a:prstGeom>
        </p:spPr>
      </p:pic>
      <p:sp>
        <p:nvSpPr>
          <p:cNvPr id="4" name="TextBox 3">
            <a:extLst>
              <a:ext uri="{FF2B5EF4-FFF2-40B4-BE49-F238E27FC236}">
                <a16:creationId xmlns:a16="http://schemas.microsoft.com/office/drawing/2014/main" id="{E44B63B6-8E9F-45DA-BF16-279FD5246007}"/>
              </a:ext>
            </a:extLst>
          </p:cNvPr>
          <p:cNvSpPr txBox="1"/>
          <p:nvPr/>
        </p:nvSpPr>
        <p:spPr>
          <a:xfrm>
            <a:off x="4724400" y="1760376"/>
            <a:ext cx="1219200" cy="369332"/>
          </a:xfrm>
          <a:prstGeom prst="rect">
            <a:avLst/>
          </a:prstGeom>
          <a:noFill/>
        </p:spPr>
        <p:txBody>
          <a:bodyPr wrap="square" rtlCol="0">
            <a:spAutoFit/>
          </a:bodyPr>
          <a:lstStyle/>
          <a:p>
            <a:r>
              <a:rPr lang="en-US" dirty="0"/>
              <a:t>Figure 6.3</a:t>
            </a:r>
          </a:p>
        </p:txBody>
      </p:sp>
      <p:pic>
        <p:nvPicPr>
          <p:cNvPr id="7" name="Picture 6" descr="Figure 6.3 shows two different bar graphs with the results of one part of the study.&#10;&#10;See notes pane on previous slide for description.">
            <a:extLst>
              <a:ext uri="{FF2B5EF4-FFF2-40B4-BE49-F238E27FC236}">
                <a16:creationId xmlns:a16="http://schemas.microsoft.com/office/drawing/2014/main" id="{9032C590-DB41-462A-BB07-A26029118AE6}"/>
              </a:ext>
            </a:extLst>
          </p:cNvPr>
          <p:cNvPicPr>
            <a:picLocks noChangeAspect="1"/>
          </p:cNvPicPr>
          <p:nvPr/>
        </p:nvPicPr>
        <p:blipFill>
          <a:blip r:embed="rId4"/>
          <a:stretch>
            <a:fillRect/>
          </a:stretch>
        </p:blipFill>
        <p:spPr>
          <a:xfrm>
            <a:off x="4800600" y="2114344"/>
            <a:ext cx="4267200" cy="4152900"/>
          </a:xfrm>
          <a:prstGeom prst="rect">
            <a:avLst/>
          </a:prstGeom>
        </p:spPr>
      </p:pic>
    </p:spTree>
    <p:extLst>
      <p:ext uri="{BB962C8B-B14F-4D97-AF65-F5344CB8AC3E}">
        <p14:creationId xmlns:p14="http://schemas.microsoft.com/office/powerpoint/2010/main" val="4202367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FAE61D-1BBB-4C2C-AFE1-74ED4F0DC72D}"/>
              </a:ext>
            </a:extLst>
          </p:cNvPr>
          <p:cNvSpPr>
            <a:spLocks noGrp="1"/>
          </p:cNvSpPr>
          <p:nvPr>
            <p:ph type="sldNum" sz="quarter" idx="12"/>
          </p:nvPr>
        </p:nvSpPr>
        <p:spPr/>
        <p:txBody>
          <a:bodyPr/>
          <a:lstStyle/>
          <a:p>
            <a:fld id="{4FAB73BC-B049-4115-A692-8D63A059BFB8}" type="slidenum">
              <a:rPr lang="en-US" smtClean="0"/>
              <a:pPr/>
              <a:t>12</a:t>
            </a:fld>
            <a:endParaRPr lang="en-US" dirty="0"/>
          </a:p>
        </p:txBody>
      </p:sp>
      <p:sp>
        <p:nvSpPr>
          <p:cNvPr id="3" name="Title 2">
            <a:extLst>
              <a:ext uri="{FF2B5EF4-FFF2-40B4-BE49-F238E27FC236}">
                <a16:creationId xmlns:a16="http://schemas.microsoft.com/office/drawing/2014/main" id="{13D9BB5F-F657-4C39-A339-24FF08473928}"/>
              </a:ext>
            </a:extLst>
          </p:cNvPr>
          <p:cNvSpPr>
            <a:spLocks noGrp="1"/>
          </p:cNvSpPr>
          <p:nvPr>
            <p:ph type="title"/>
          </p:nvPr>
        </p:nvSpPr>
        <p:spPr/>
        <p:txBody>
          <a:bodyPr>
            <a:normAutofit/>
          </a:bodyPr>
          <a:lstStyle/>
          <a:p>
            <a:r>
              <a:rPr lang="en-US" b="1" dirty="0"/>
              <a:t>Intro Psych Scientific Reasoning Module #6: Study Strategies</a:t>
            </a:r>
            <a:endParaRPr lang="en-US" dirty="0"/>
          </a:p>
        </p:txBody>
      </p:sp>
      <p:sp>
        <p:nvSpPr>
          <p:cNvPr id="5" name="TextBox 4">
            <a:extLst>
              <a:ext uri="{FF2B5EF4-FFF2-40B4-BE49-F238E27FC236}">
                <a16:creationId xmlns:a16="http://schemas.microsoft.com/office/drawing/2014/main" id="{DB2EB690-BE51-4EF7-99E5-93E313A9F0CB}"/>
              </a:ext>
            </a:extLst>
          </p:cNvPr>
          <p:cNvSpPr txBox="1"/>
          <p:nvPr/>
        </p:nvSpPr>
        <p:spPr>
          <a:xfrm>
            <a:off x="712098" y="2133600"/>
            <a:ext cx="7543800" cy="2793072"/>
          </a:xfrm>
          <a:prstGeom prst="rect">
            <a:avLst/>
          </a:prstGeom>
          <a:noFill/>
        </p:spPr>
        <p:txBody>
          <a:bodyPr wrap="square" rtlCol="0">
            <a:spAutoFit/>
          </a:bodyPr>
          <a:lstStyle/>
          <a:p>
            <a:endParaRPr lang="en-US" dirty="0"/>
          </a:p>
          <a:p>
            <a:r>
              <a:rPr lang="en-US" b="1" dirty="0"/>
              <a:t>Suggested citation: </a:t>
            </a:r>
          </a:p>
          <a:p>
            <a:r>
              <a:rPr lang="en-US" dirty="0"/>
              <a:t>Becker-Blease, K. A., Stevens, C., &amp; </a:t>
            </a:r>
            <a:r>
              <a:rPr lang="en-US" dirty="0" err="1"/>
              <a:t>Witkow</a:t>
            </a:r>
            <a:r>
              <a:rPr lang="en-US" dirty="0"/>
              <a:t>, M. R. (2017). Intro Psych Scientific Reasoning Modules.  Retrieved from </a:t>
            </a:r>
            <a:r>
              <a:rPr lang="en-US" dirty="0">
                <a:hlinkClick r:id="rId2"/>
              </a:rPr>
              <a:t>http://bit.ly/2xPqWMN</a:t>
            </a:r>
            <a:endParaRPr lang="en-US" dirty="0"/>
          </a:p>
          <a:p>
            <a:endParaRPr lang="en-US" dirty="0"/>
          </a:p>
          <a:p>
            <a:r>
              <a:rPr lang="en-US" dirty="0"/>
              <a:t>This work was funded by the National Science Foundation DUE # 105060. </a:t>
            </a:r>
          </a:p>
          <a:p>
            <a:endParaRPr lang="en-US" dirty="0"/>
          </a:p>
          <a:p>
            <a:r>
              <a:rPr lang="en-US" dirty="0"/>
              <a:t>The module is licensed under a </a:t>
            </a:r>
            <a:r>
              <a:rPr lang="en-US" dirty="0">
                <a:hlinkClick r:id="rId3"/>
              </a:rPr>
              <a:t>Creative Commons Attribution 4.0 International License</a:t>
            </a:r>
            <a:r>
              <a:rPr lang="en-US" dirty="0"/>
              <a:t>. </a:t>
            </a:r>
          </a:p>
          <a:p>
            <a:endParaRPr lang="en-US" sz="1350" dirty="0"/>
          </a:p>
        </p:txBody>
      </p:sp>
    </p:spTree>
    <p:extLst>
      <p:ext uri="{BB962C8B-B14F-4D97-AF65-F5344CB8AC3E}">
        <p14:creationId xmlns:p14="http://schemas.microsoft.com/office/powerpoint/2010/main" val="4172152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7869D6C-6E9F-48AA-994C-CBA167599B9D}"/>
              </a:ext>
            </a:extLst>
          </p:cNvPr>
          <p:cNvSpPr>
            <a:spLocks noGrp="1"/>
          </p:cNvSpPr>
          <p:nvPr>
            <p:ph type="sldNum" sz="quarter" idx="12"/>
          </p:nvPr>
        </p:nvSpPr>
        <p:spPr/>
        <p:txBody>
          <a:bodyPr/>
          <a:lstStyle/>
          <a:p>
            <a:fld id="{52B6C46E-471F-4DF2-9986-B95C565342AC}" type="slidenum">
              <a:rPr lang="en-US" smtClean="0"/>
              <a:t>2</a:t>
            </a:fld>
            <a:endParaRPr lang="en-US"/>
          </a:p>
        </p:txBody>
      </p:sp>
      <p:sp>
        <p:nvSpPr>
          <p:cNvPr id="5" name="Title 4">
            <a:extLst>
              <a:ext uri="{FF2B5EF4-FFF2-40B4-BE49-F238E27FC236}">
                <a16:creationId xmlns:a16="http://schemas.microsoft.com/office/drawing/2014/main" id="{3E63D9E7-FB75-49CD-A754-473FFCFCB1F6}"/>
              </a:ext>
            </a:extLst>
          </p:cNvPr>
          <p:cNvSpPr>
            <a:spLocks noGrp="1"/>
          </p:cNvSpPr>
          <p:nvPr>
            <p:ph type="title"/>
          </p:nvPr>
        </p:nvSpPr>
        <p:spPr>
          <a:xfrm>
            <a:off x="685800" y="81326"/>
            <a:ext cx="7543800" cy="627796"/>
          </a:xfrm>
        </p:spPr>
        <p:txBody>
          <a:bodyPr>
            <a:normAutofit fontScale="90000"/>
          </a:bodyPr>
          <a:lstStyle/>
          <a:p>
            <a:r>
              <a:rPr lang="en-US" dirty="0"/>
              <a:t>Study Techniques</a:t>
            </a:r>
          </a:p>
        </p:txBody>
      </p:sp>
      <p:graphicFrame>
        <p:nvGraphicFramePr>
          <p:cNvPr id="2" name="Table 1">
            <a:extLst>
              <a:ext uri="{FF2B5EF4-FFF2-40B4-BE49-F238E27FC236}">
                <a16:creationId xmlns:a16="http://schemas.microsoft.com/office/drawing/2014/main" id="{13AD5FFC-6A92-4D6C-93A5-A14E9F92210A}"/>
              </a:ext>
            </a:extLst>
          </p:cNvPr>
          <p:cNvGraphicFramePr>
            <a:graphicFrameLocks noGrp="1"/>
          </p:cNvGraphicFramePr>
          <p:nvPr>
            <p:extLst>
              <p:ext uri="{D42A27DB-BD31-4B8C-83A1-F6EECF244321}">
                <p14:modId xmlns:p14="http://schemas.microsoft.com/office/powerpoint/2010/main" val="1498095991"/>
              </p:ext>
            </p:extLst>
          </p:nvPr>
        </p:nvGraphicFramePr>
        <p:xfrm>
          <a:off x="609600" y="685800"/>
          <a:ext cx="8001000" cy="5560695"/>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val="2530589991"/>
                    </a:ext>
                  </a:extLst>
                </a:gridCol>
                <a:gridCol w="5105400">
                  <a:extLst>
                    <a:ext uri="{9D8B030D-6E8A-4147-A177-3AD203B41FA5}">
                      <a16:colId xmlns:a16="http://schemas.microsoft.com/office/drawing/2014/main" val="2340327896"/>
                    </a:ext>
                  </a:extLst>
                </a:gridCol>
              </a:tblGrid>
              <a:tr h="447675">
                <a:tc>
                  <a:txBody>
                    <a:bodyPr/>
                    <a:lstStyle/>
                    <a:p>
                      <a:r>
                        <a:rPr lang="en-US" sz="1800" b="1" dirty="0">
                          <a:solidFill>
                            <a:schemeClr val="tx1"/>
                          </a:solidFill>
                        </a:rPr>
                        <a:t>Technique</a:t>
                      </a:r>
                    </a:p>
                  </a:txBody>
                  <a:tcPr/>
                </a:tc>
                <a:tc>
                  <a:txBody>
                    <a:bodyPr/>
                    <a:lstStyle/>
                    <a:p>
                      <a:r>
                        <a:rPr lang="en-US" sz="1800" dirty="0">
                          <a:solidFill>
                            <a:schemeClr val="tx1"/>
                          </a:solidFill>
                        </a:rPr>
                        <a:t>Description</a:t>
                      </a:r>
                    </a:p>
                  </a:txBody>
                  <a:tcPr/>
                </a:tc>
                <a:extLst>
                  <a:ext uri="{0D108BD9-81ED-4DB2-BD59-A6C34878D82A}">
                    <a16:rowId xmlns:a16="http://schemas.microsoft.com/office/drawing/2014/main" val="1742879900"/>
                  </a:ext>
                </a:extLst>
              </a:tr>
              <a:tr h="447675">
                <a:tc>
                  <a:txBody>
                    <a:bodyPr/>
                    <a:lstStyle/>
                    <a:p>
                      <a:r>
                        <a:rPr lang="en-US" sz="1800" b="1" dirty="0"/>
                        <a:t>1. Elaborative Interrogation</a:t>
                      </a:r>
                    </a:p>
                  </a:txBody>
                  <a:tcPr/>
                </a:tc>
                <a:tc>
                  <a:txBody>
                    <a:bodyPr/>
                    <a:lstStyle/>
                    <a:p>
                      <a:r>
                        <a:rPr lang="en-US" sz="1400" dirty="0"/>
                        <a:t>Generating an explanation for why an explicitly stated fact or concept is true</a:t>
                      </a:r>
                    </a:p>
                  </a:txBody>
                  <a:tcPr/>
                </a:tc>
                <a:extLst>
                  <a:ext uri="{0D108BD9-81ED-4DB2-BD59-A6C34878D82A}">
                    <a16:rowId xmlns:a16="http://schemas.microsoft.com/office/drawing/2014/main" val="2573880941"/>
                  </a:ext>
                </a:extLst>
              </a:tr>
              <a:tr h="447675">
                <a:tc>
                  <a:txBody>
                    <a:bodyPr/>
                    <a:lstStyle/>
                    <a:p>
                      <a:r>
                        <a:rPr lang="en-US" sz="1800" b="1" dirty="0"/>
                        <a:t>2. Self-explanation </a:t>
                      </a:r>
                    </a:p>
                  </a:txBody>
                  <a:tcPr/>
                </a:tc>
                <a:tc>
                  <a:txBody>
                    <a:bodyPr/>
                    <a:lstStyle/>
                    <a:p>
                      <a:r>
                        <a:rPr lang="en-US" sz="1400" dirty="0"/>
                        <a:t>Explaining how new information is related to known information, or explaining steps taken during problem solving</a:t>
                      </a:r>
                    </a:p>
                  </a:txBody>
                  <a:tcPr/>
                </a:tc>
                <a:extLst>
                  <a:ext uri="{0D108BD9-81ED-4DB2-BD59-A6C34878D82A}">
                    <a16:rowId xmlns:a16="http://schemas.microsoft.com/office/drawing/2014/main" val="3045889678"/>
                  </a:ext>
                </a:extLst>
              </a:tr>
              <a:tr h="447675">
                <a:tc>
                  <a:txBody>
                    <a:bodyPr/>
                    <a:lstStyle/>
                    <a:p>
                      <a:r>
                        <a:rPr lang="en-US" sz="1800" b="1" dirty="0"/>
                        <a:t>3. Summarization</a:t>
                      </a:r>
                    </a:p>
                  </a:txBody>
                  <a:tcPr/>
                </a:tc>
                <a:tc>
                  <a:txBody>
                    <a:bodyPr/>
                    <a:lstStyle/>
                    <a:p>
                      <a:r>
                        <a:rPr lang="en-US" sz="1400" dirty="0"/>
                        <a:t>Writing summaries (of various lengths) of to-be-learned texts</a:t>
                      </a:r>
                    </a:p>
                  </a:txBody>
                  <a:tcPr/>
                </a:tc>
                <a:extLst>
                  <a:ext uri="{0D108BD9-81ED-4DB2-BD59-A6C34878D82A}">
                    <a16:rowId xmlns:a16="http://schemas.microsoft.com/office/drawing/2014/main" val="3825169987"/>
                  </a:ext>
                </a:extLst>
              </a:tr>
              <a:tr h="447675">
                <a:tc>
                  <a:txBody>
                    <a:bodyPr/>
                    <a:lstStyle/>
                    <a:p>
                      <a:r>
                        <a:rPr lang="en-US" sz="1800" b="1" dirty="0"/>
                        <a:t>4. Highlighting/underlining </a:t>
                      </a:r>
                    </a:p>
                  </a:txBody>
                  <a:tcPr/>
                </a:tc>
                <a:tc>
                  <a:txBody>
                    <a:bodyPr/>
                    <a:lstStyle/>
                    <a:p>
                      <a:r>
                        <a:rPr lang="en-US" sz="1400" dirty="0"/>
                        <a:t>Marking potentially important portions of to-be-learned materials while reading</a:t>
                      </a:r>
                    </a:p>
                  </a:txBody>
                  <a:tcPr/>
                </a:tc>
                <a:extLst>
                  <a:ext uri="{0D108BD9-81ED-4DB2-BD59-A6C34878D82A}">
                    <a16:rowId xmlns:a16="http://schemas.microsoft.com/office/drawing/2014/main" val="3484311271"/>
                  </a:ext>
                </a:extLst>
              </a:tr>
              <a:tr h="447675">
                <a:tc>
                  <a:txBody>
                    <a:bodyPr/>
                    <a:lstStyle/>
                    <a:p>
                      <a:r>
                        <a:rPr lang="en-US" sz="1800" b="1" dirty="0"/>
                        <a:t>5. Keyword mnemonic</a:t>
                      </a:r>
                    </a:p>
                  </a:txBody>
                  <a:tcPr/>
                </a:tc>
                <a:tc>
                  <a:txBody>
                    <a:bodyPr/>
                    <a:lstStyle/>
                    <a:p>
                      <a:r>
                        <a:rPr lang="en-US" sz="1400" dirty="0"/>
                        <a:t>Using keywords and mental imagery to associate verbal materials</a:t>
                      </a:r>
                    </a:p>
                  </a:txBody>
                  <a:tcPr/>
                </a:tc>
                <a:extLst>
                  <a:ext uri="{0D108BD9-81ED-4DB2-BD59-A6C34878D82A}">
                    <a16:rowId xmlns:a16="http://schemas.microsoft.com/office/drawing/2014/main" val="3299409714"/>
                  </a:ext>
                </a:extLst>
              </a:tr>
              <a:tr h="447675">
                <a:tc>
                  <a:txBody>
                    <a:bodyPr/>
                    <a:lstStyle/>
                    <a:p>
                      <a:r>
                        <a:rPr lang="en-US" sz="1800" b="1" dirty="0"/>
                        <a:t>6. Imagery for text</a:t>
                      </a:r>
                    </a:p>
                  </a:txBody>
                  <a:tcPr/>
                </a:tc>
                <a:tc>
                  <a:txBody>
                    <a:bodyPr/>
                    <a:lstStyle/>
                    <a:p>
                      <a:r>
                        <a:rPr lang="en-US" sz="1400" dirty="0"/>
                        <a:t>Attempting to form mental images of text materials while reading or listening</a:t>
                      </a:r>
                    </a:p>
                  </a:txBody>
                  <a:tcPr/>
                </a:tc>
                <a:extLst>
                  <a:ext uri="{0D108BD9-81ED-4DB2-BD59-A6C34878D82A}">
                    <a16:rowId xmlns:a16="http://schemas.microsoft.com/office/drawing/2014/main" val="1783569333"/>
                  </a:ext>
                </a:extLst>
              </a:tr>
              <a:tr h="447675">
                <a:tc>
                  <a:txBody>
                    <a:bodyPr/>
                    <a:lstStyle/>
                    <a:p>
                      <a:r>
                        <a:rPr lang="en-US" sz="1800" b="1" dirty="0"/>
                        <a:t>7. Rereading</a:t>
                      </a:r>
                    </a:p>
                  </a:txBody>
                  <a:tcPr/>
                </a:tc>
                <a:tc>
                  <a:txBody>
                    <a:bodyPr/>
                    <a:lstStyle/>
                    <a:p>
                      <a:r>
                        <a:rPr lang="en-US" sz="1400" dirty="0"/>
                        <a:t>Restudying text material again after an initial reading</a:t>
                      </a:r>
                    </a:p>
                  </a:txBody>
                  <a:tcPr/>
                </a:tc>
                <a:extLst>
                  <a:ext uri="{0D108BD9-81ED-4DB2-BD59-A6C34878D82A}">
                    <a16:rowId xmlns:a16="http://schemas.microsoft.com/office/drawing/2014/main" val="1194275943"/>
                  </a:ext>
                </a:extLst>
              </a:tr>
              <a:tr h="447675">
                <a:tc>
                  <a:txBody>
                    <a:bodyPr/>
                    <a:lstStyle/>
                    <a:p>
                      <a:r>
                        <a:rPr lang="en-US" sz="1800" b="1" dirty="0"/>
                        <a:t>8. Practice testing</a:t>
                      </a:r>
                    </a:p>
                  </a:txBody>
                  <a:tcPr/>
                </a:tc>
                <a:tc>
                  <a:txBody>
                    <a:bodyPr/>
                    <a:lstStyle/>
                    <a:p>
                      <a:r>
                        <a:rPr lang="en-US" sz="1400" dirty="0"/>
                        <a:t>Self-testing or taking practice tests over to-be-learned material</a:t>
                      </a:r>
                    </a:p>
                  </a:txBody>
                  <a:tcPr/>
                </a:tc>
                <a:extLst>
                  <a:ext uri="{0D108BD9-81ED-4DB2-BD59-A6C34878D82A}">
                    <a16:rowId xmlns:a16="http://schemas.microsoft.com/office/drawing/2014/main" val="168146715"/>
                  </a:ext>
                </a:extLst>
              </a:tr>
              <a:tr h="447675">
                <a:tc>
                  <a:txBody>
                    <a:bodyPr/>
                    <a:lstStyle/>
                    <a:p>
                      <a:r>
                        <a:rPr lang="en-US" sz="1800" b="1" dirty="0"/>
                        <a:t>9. Distributed practice</a:t>
                      </a:r>
                    </a:p>
                  </a:txBody>
                  <a:tcPr/>
                </a:tc>
                <a:tc>
                  <a:txBody>
                    <a:bodyPr/>
                    <a:lstStyle/>
                    <a:p>
                      <a:r>
                        <a:rPr lang="en-US" sz="1400" dirty="0"/>
                        <a:t>Implementing a schedule of practice that spreads out study activities over time</a:t>
                      </a:r>
                    </a:p>
                  </a:txBody>
                  <a:tcPr/>
                </a:tc>
                <a:extLst>
                  <a:ext uri="{0D108BD9-81ED-4DB2-BD59-A6C34878D82A}">
                    <a16:rowId xmlns:a16="http://schemas.microsoft.com/office/drawing/2014/main" val="67320296"/>
                  </a:ext>
                </a:extLst>
              </a:tr>
              <a:tr h="447675">
                <a:tc>
                  <a:txBody>
                    <a:bodyPr/>
                    <a:lstStyle/>
                    <a:p>
                      <a:r>
                        <a:rPr lang="en-US" sz="1800" b="1" dirty="0"/>
                        <a:t>10. Interleaved practice</a:t>
                      </a:r>
                    </a:p>
                  </a:txBody>
                  <a:tcPr/>
                </a:tc>
                <a:tc>
                  <a:txBody>
                    <a:bodyPr/>
                    <a:lstStyle/>
                    <a:p>
                      <a:r>
                        <a:rPr lang="en-US" sz="1400" dirty="0"/>
                        <a:t>Implementing a schedule of practice that mixes different kinds of problems, or a schedule of study that mixes different kinds of material, within a single study session</a:t>
                      </a:r>
                    </a:p>
                  </a:txBody>
                  <a:tcPr/>
                </a:tc>
                <a:extLst>
                  <a:ext uri="{0D108BD9-81ED-4DB2-BD59-A6C34878D82A}">
                    <a16:rowId xmlns:a16="http://schemas.microsoft.com/office/drawing/2014/main" val="4136588106"/>
                  </a:ext>
                </a:extLst>
              </a:tr>
            </a:tbl>
          </a:graphicData>
        </a:graphic>
      </p:graphicFrame>
      <p:sp>
        <p:nvSpPr>
          <p:cNvPr id="3" name="Text Box 3">
            <a:extLst>
              <a:ext uri="{FF2B5EF4-FFF2-40B4-BE49-F238E27FC236}">
                <a16:creationId xmlns:a16="http://schemas.microsoft.com/office/drawing/2014/main" id="{3E44817C-EC98-4162-8C8C-02839CA04F1F}"/>
              </a:ext>
            </a:extLst>
          </p:cNvPr>
          <p:cNvSpPr txBox="1">
            <a:spLocks noChangeArrowheads="1"/>
          </p:cNvSpPr>
          <p:nvPr/>
        </p:nvSpPr>
        <p:spPr bwMode="auto">
          <a:xfrm>
            <a:off x="228600" y="6400800"/>
            <a:ext cx="8640762"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000000"/>
                </a:solidFill>
                <a:latin typeface="arial" panose="020B0604020202020204" pitchFamily="34" charset="0"/>
                <a:ea typeface="ＭＳ Ｐゴシック" panose="020B0600070205080204" pitchFamily="34" charset="-128"/>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000000"/>
                </a:solidFill>
                <a:latin typeface="arial" panose="020B0604020202020204" pitchFamily="34" charset="0"/>
                <a:ea typeface="ＭＳ Ｐゴシック" panose="020B0600070205080204" pitchFamily="34" charset="-128"/>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000000"/>
                </a:solidFill>
                <a:latin typeface="arial" panose="020B0604020202020204" pitchFamily="34" charset="0"/>
                <a:ea typeface="ＭＳ Ｐゴシック" panose="020B0600070205080204" pitchFamily="34" charset="-128"/>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000000"/>
                </a:solidFill>
                <a:latin typeface="arial" panose="020B0604020202020204" pitchFamily="34" charset="0"/>
                <a:ea typeface="ＭＳ Ｐゴシック" panose="020B0600070205080204" pitchFamily="34" charset="-128"/>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000000"/>
                </a:solidFill>
                <a:latin typeface="arial" panose="020B0604020202020204" pitchFamily="34" charset="0"/>
                <a:ea typeface="ＭＳ Ｐゴシック" panose="020B0600070205080204" pitchFamily="34" charset="-128"/>
              </a:defRPr>
            </a:lvl5pPr>
            <a:lvl6pPr marL="25146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000000"/>
                </a:solidFill>
                <a:latin typeface="arial" panose="020B0604020202020204" pitchFamily="34" charset="0"/>
                <a:ea typeface="ＭＳ Ｐゴシック" panose="020B0600070205080204" pitchFamily="34" charset="-128"/>
              </a:defRPr>
            </a:lvl6pPr>
            <a:lvl7pPr marL="29718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000000"/>
                </a:solidFill>
                <a:latin typeface="arial" panose="020B0604020202020204" pitchFamily="34" charset="0"/>
                <a:ea typeface="ＭＳ Ｐゴシック" panose="020B0600070205080204" pitchFamily="34" charset="-128"/>
              </a:defRPr>
            </a:lvl7pPr>
            <a:lvl8pPr marL="34290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000000"/>
                </a:solidFill>
                <a:latin typeface="arial" panose="020B0604020202020204" pitchFamily="34" charset="0"/>
                <a:ea typeface="ＭＳ Ｐゴシック" panose="020B0600070205080204" pitchFamily="34" charset="-128"/>
              </a:defRPr>
            </a:lvl8pPr>
            <a:lvl9pPr marL="3886200" indent="-228600" defTabSz="457200" fontAlgn="base">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 pos="3619500" algn="l"/>
                <a:tab pos="4343400" algn="l"/>
                <a:tab pos="5067300" algn="l"/>
                <a:tab pos="5791200" algn="l"/>
                <a:tab pos="6515100" algn="l"/>
                <a:tab pos="7239000" algn="l"/>
                <a:tab pos="7962900" algn="l"/>
              </a:tabLst>
              <a:defRPr sz="1400">
                <a:solidFill>
                  <a:srgbClr val="000000"/>
                </a:solidFill>
                <a:latin typeface="arial" panose="020B0604020202020204" pitchFamily="34" charset="0"/>
                <a:ea typeface="ＭＳ Ｐゴシック" panose="020B0600070205080204" pitchFamily="34" charset="-128"/>
              </a:defRPr>
            </a:lvl9pPr>
          </a:lstStyle>
          <a:p>
            <a:r>
              <a:rPr lang="en-US" altLang="en-US" sz="1000" dirty="0">
                <a:solidFill>
                  <a:schemeClr val="bg1"/>
                </a:solidFill>
              </a:rPr>
              <a:t>Published in: John </a:t>
            </a:r>
            <a:r>
              <a:rPr lang="en-US" altLang="en-US" sz="1000" dirty="0" err="1">
                <a:solidFill>
                  <a:schemeClr val="bg1"/>
                </a:solidFill>
              </a:rPr>
              <a:t>Dunlosky</a:t>
            </a:r>
            <a:r>
              <a:rPr lang="en-US" altLang="en-US" sz="1000" dirty="0">
                <a:solidFill>
                  <a:schemeClr val="bg1"/>
                </a:solidFill>
              </a:rPr>
              <a:t>; Katherine A. Rawson; Elizabeth J. Marsh; Mitchell J. Nathan; Daniel T. Willingham; </a:t>
            </a:r>
            <a:r>
              <a:rPr lang="en-US" altLang="en-US" sz="1000" i="1" dirty="0">
                <a:solidFill>
                  <a:schemeClr val="bg1"/>
                </a:solidFill>
              </a:rPr>
              <a:t>Psychological Science in the Public Interest</a:t>
            </a:r>
            <a:r>
              <a:rPr lang="en-US" altLang="en-US" sz="1000" dirty="0">
                <a:solidFill>
                  <a:schemeClr val="bg1"/>
                </a:solidFill>
              </a:rPr>
              <a:t>  14, 4-58. DOI: 10.1177/1529100612453266    Copyright © 2013 Association for Psychological Science</a:t>
            </a:r>
          </a:p>
        </p:txBody>
      </p:sp>
    </p:spTree>
    <p:extLst>
      <p:ext uri="{BB962C8B-B14F-4D97-AF65-F5344CB8AC3E}">
        <p14:creationId xmlns:p14="http://schemas.microsoft.com/office/powerpoint/2010/main" val="69445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26588B-E79E-4C4C-964B-2335E275ED7D}"/>
              </a:ext>
            </a:extLst>
          </p:cNvPr>
          <p:cNvSpPr>
            <a:spLocks noGrp="1"/>
          </p:cNvSpPr>
          <p:nvPr>
            <p:ph type="sldNum" sz="quarter" idx="12"/>
          </p:nvPr>
        </p:nvSpPr>
        <p:spPr/>
        <p:txBody>
          <a:bodyPr/>
          <a:lstStyle/>
          <a:p>
            <a:fld id="{52B6C46E-471F-4DF2-9986-B95C565342AC}" type="slidenum">
              <a:rPr lang="en-US" smtClean="0"/>
              <a:t>3</a:t>
            </a:fld>
            <a:endParaRPr lang="en-US"/>
          </a:p>
        </p:txBody>
      </p:sp>
      <p:sp>
        <p:nvSpPr>
          <p:cNvPr id="3" name="Title 2">
            <a:extLst>
              <a:ext uri="{FF2B5EF4-FFF2-40B4-BE49-F238E27FC236}">
                <a16:creationId xmlns:a16="http://schemas.microsoft.com/office/drawing/2014/main" id="{C3CB46AE-0097-4D99-9216-028532987A60}"/>
              </a:ext>
            </a:extLst>
          </p:cNvPr>
          <p:cNvSpPr>
            <a:spLocks noGrp="1"/>
          </p:cNvSpPr>
          <p:nvPr>
            <p:ph type="title"/>
          </p:nvPr>
        </p:nvSpPr>
        <p:spPr/>
        <p:txBody>
          <a:bodyPr/>
          <a:lstStyle/>
          <a:p>
            <a:r>
              <a:rPr lang="en-US" dirty="0"/>
              <a:t>Stages of Memory</a:t>
            </a:r>
          </a:p>
        </p:txBody>
      </p:sp>
      <p:pic>
        <p:nvPicPr>
          <p:cNvPr id="15" name="Picture 14" descr="This image shows the three stages of memory in the order in which they occur: Encoding first, storage second, retrieval last.">
            <a:extLst>
              <a:ext uri="{FF2B5EF4-FFF2-40B4-BE49-F238E27FC236}">
                <a16:creationId xmlns:a16="http://schemas.microsoft.com/office/drawing/2014/main" id="{35B2B759-C65B-4DE3-AAD3-AA9A0A3CD0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2596819"/>
            <a:ext cx="8686799" cy="1501754"/>
          </a:xfrm>
          <a:prstGeom prst="rect">
            <a:avLst/>
          </a:prstGeom>
        </p:spPr>
      </p:pic>
    </p:spTree>
    <p:extLst>
      <p:ext uri="{BB962C8B-B14F-4D97-AF65-F5344CB8AC3E}">
        <p14:creationId xmlns:p14="http://schemas.microsoft.com/office/powerpoint/2010/main" val="1871133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D7E5A3-3D71-4F86-97CD-FF76C8E9895B}"/>
              </a:ext>
            </a:extLst>
          </p:cNvPr>
          <p:cNvSpPr>
            <a:spLocks noGrp="1"/>
          </p:cNvSpPr>
          <p:nvPr>
            <p:ph type="sldNum" sz="quarter" idx="12"/>
          </p:nvPr>
        </p:nvSpPr>
        <p:spPr/>
        <p:txBody>
          <a:bodyPr/>
          <a:lstStyle/>
          <a:p>
            <a:fld id="{52B6C46E-471F-4DF2-9986-B95C565342AC}" type="slidenum">
              <a:rPr lang="en-US" smtClean="0"/>
              <a:t>4</a:t>
            </a:fld>
            <a:endParaRPr lang="en-US"/>
          </a:p>
        </p:txBody>
      </p:sp>
      <p:sp>
        <p:nvSpPr>
          <p:cNvPr id="5" name="Title 4">
            <a:extLst>
              <a:ext uri="{FF2B5EF4-FFF2-40B4-BE49-F238E27FC236}">
                <a16:creationId xmlns:a16="http://schemas.microsoft.com/office/drawing/2014/main" id="{BCEF90C6-50CB-4467-BEA3-20CEADEC31A4}"/>
              </a:ext>
            </a:extLst>
          </p:cNvPr>
          <p:cNvSpPr>
            <a:spLocks noGrp="1"/>
          </p:cNvSpPr>
          <p:nvPr>
            <p:ph type="title"/>
          </p:nvPr>
        </p:nvSpPr>
        <p:spPr/>
        <p:txBody>
          <a:bodyPr/>
          <a:lstStyle/>
          <a:p>
            <a:r>
              <a:rPr lang="en-US" dirty="0"/>
              <a:t>Example Concept Map</a:t>
            </a:r>
          </a:p>
        </p:txBody>
      </p:sp>
      <p:pic>
        <p:nvPicPr>
          <p:cNvPr id="4" name="Picture 3" descr="A concept map is a web-type depiction of how main ideas are related to subtopics. This image is an example concept map showing interrelated concepts about blood, such as plasma, red blood cells, and white blood cells."/>
          <p:cNvPicPr>
            <a:picLocks noChangeAspect="1"/>
          </p:cNvPicPr>
          <p:nvPr/>
        </p:nvPicPr>
        <p:blipFill>
          <a:blip r:embed="rId3"/>
          <a:stretch>
            <a:fillRect/>
          </a:stretch>
        </p:blipFill>
        <p:spPr>
          <a:xfrm>
            <a:off x="0" y="0"/>
            <a:ext cx="9143999" cy="6324600"/>
          </a:xfrm>
          <a:prstGeom prst="rect">
            <a:avLst/>
          </a:prstGeom>
        </p:spPr>
      </p:pic>
      <p:sp>
        <p:nvSpPr>
          <p:cNvPr id="3" name="TextBox 2">
            <a:extLst>
              <a:ext uri="{FF2B5EF4-FFF2-40B4-BE49-F238E27FC236}">
                <a16:creationId xmlns:a16="http://schemas.microsoft.com/office/drawing/2014/main" id="{7B5A6767-2463-4874-BFA7-7167E04BC851}"/>
              </a:ext>
            </a:extLst>
          </p:cNvPr>
          <p:cNvSpPr txBox="1"/>
          <p:nvPr/>
        </p:nvSpPr>
        <p:spPr>
          <a:xfrm>
            <a:off x="76200" y="6459786"/>
            <a:ext cx="8001000" cy="461665"/>
          </a:xfrm>
          <a:prstGeom prst="rect">
            <a:avLst/>
          </a:prstGeom>
          <a:noFill/>
        </p:spPr>
        <p:txBody>
          <a:bodyPr wrap="square" rtlCol="0">
            <a:spAutoFit/>
          </a:bodyPr>
          <a:lstStyle/>
          <a:p>
            <a:pPr>
              <a:defRPr/>
            </a:pPr>
            <a:r>
              <a:rPr lang="en-US" sz="1200" dirty="0"/>
              <a:t>Example concept map from Figure adapted from </a:t>
            </a:r>
            <a:r>
              <a:rPr lang="en-GB" altLang="en-US" sz="1200" b="1" dirty="0">
                <a:latin typeface="Arial" charset="0"/>
              </a:rPr>
              <a:t>Jeffrey D. </a:t>
            </a:r>
            <a:r>
              <a:rPr lang="en-GB" altLang="en-US" sz="1200" b="1" dirty="0" err="1">
                <a:latin typeface="Arial" charset="0"/>
              </a:rPr>
              <a:t>Karpicke</a:t>
            </a:r>
            <a:r>
              <a:rPr lang="en-GB" altLang="en-US" sz="1200" b="1" dirty="0">
                <a:latin typeface="Arial" charset="0"/>
              </a:rPr>
              <a:t>, and Janell R. Blunt Science 2011;331:772-775</a:t>
            </a:r>
            <a:r>
              <a:rPr lang="en-US" sz="1200" dirty="0"/>
              <a:t>, supporting online materials.</a:t>
            </a:r>
          </a:p>
        </p:txBody>
      </p:sp>
    </p:spTree>
    <p:extLst>
      <p:ext uri="{BB962C8B-B14F-4D97-AF65-F5344CB8AC3E}">
        <p14:creationId xmlns:p14="http://schemas.microsoft.com/office/powerpoint/2010/main" val="1923921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C2A7564-B7A4-4D78-BF3B-CC07F529C020}"/>
              </a:ext>
            </a:extLst>
          </p:cNvPr>
          <p:cNvSpPr>
            <a:spLocks noGrp="1"/>
          </p:cNvSpPr>
          <p:nvPr>
            <p:ph type="sldNum" sz="quarter" idx="12"/>
          </p:nvPr>
        </p:nvSpPr>
        <p:spPr/>
        <p:txBody>
          <a:bodyPr/>
          <a:lstStyle/>
          <a:p>
            <a:fld id="{52B6C46E-471F-4DF2-9986-B95C565342AC}" type="slidenum">
              <a:rPr lang="en-US" smtClean="0"/>
              <a:t>5</a:t>
            </a:fld>
            <a:endParaRPr lang="en-US"/>
          </a:p>
        </p:txBody>
      </p:sp>
      <p:sp>
        <p:nvSpPr>
          <p:cNvPr id="7" name="Title 6">
            <a:extLst>
              <a:ext uri="{FF2B5EF4-FFF2-40B4-BE49-F238E27FC236}">
                <a16:creationId xmlns:a16="http://schemas.microsoft.com/office/drawing/2014/main" id="{EE6BEE43-19C2-47EE-956A-91F01DB48FAF}"/>
              </a:ext>
            </a:extLst>
          </p:cNvPr>
          <p:cNvSpPr>
            <a:spLocks noGrp="1"/>
          </p:cNvSpPr>
          <p:nvPr>
            <p:ph type="title"/>
          </p:nvPr>
        </p:nvSpPr>
        <p:spPr/>
        <p:txBody>
          <a:bodyPr>
            <a:normAutofit/>
          </a:bodyPr>
          <a:lstStyle/>
          <a:p>
            <a:r>
              <a:rPr lang="en-US" dirty="0"/>
              <a:t>Sample Short Answer Questions</a:t>
            </a:r>
          </a:p>
        </p:txBody>
      </p:sp>
      <p:sp>
        <p:nvSpPr>
          <p:cNvPr id="4" name="Textbox"/>
          <p:cNvSpPr/>
          <p:nvPr/>
        </p:nvSpPr>
        <p:spPr>
          <a:xfrm>
            <a:off x="498764" y="1945574"/>
            <a:ext cx="8077200" cy="2523768"/>
          </a:xfrm>
          <a:prstGeom prst="rect">
            <a:avLst/>
          </a:prstGeom>
        </p:spPr>
        <p:txBody>
          <a:bodyPr wrap="square">
            <a:spAutoFit/>
          </a:bodyPr>
          <a:lstStyle/>
          <a:p>
            <a:endParaRPr lang="en-US" dirty="0"/>
          </a:p>
          <a:p>
            <a:r>
              <a:rPr lang="en-US" sz="2800" dirty="0"/>
              <a:t>"What happens when hemoglobin combines with oxygen?"</a:t>
            </a:r>
          </a:p>
          <a:p>
            <a:endParaRPr lang="en-US" sz="2800" dirty="0"/>
          </a:p>
          <a:p>
            <a:r>
              <a:rPr lang="en-US" sz="2800" dirty="0"/>
              <a:t>"What would happen to blood flow from a wound if the body did not have fibrin?"</a:t>
            </a:r>
          </a:p>
        </p:txBody>
      </p:sp>
    </p:spTree>
    <p:extLst>
      <p:ext uri="{BB962C8B-B14F-4D97-AF65-F5344CB8AC3E}">
        <p14:creationId xmlns:p14="http://schemas.microsoft.com/office/powerpoint/2010/main" val="737336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D78EC1A-D9BF-4F24-ABF0-EAE400DD1F33}"/>
              </a:ext>
            </a:extLst>
          </p:cNvPr>
          <p:cNvSpPr>
            <a:spLocks noGrp="1"/>
          </p:cNvSpPr>
          <p:nvPr>
            <p:ph type="sldNum" sz="quarter" idx="12"/>
          </p:nvPr>
        </p:nvSpPr>
        <p:spPr/>
        <p:txBody>
          <a:bodyPr/>
          <a:lstStyle/>
          <a:p>
            <a:fld id="{52B6C46E-471F-4DF2-9986-B95C565342AC}" type="slidenum">
              <a:rPr lang="en-US" smtClean="0"/>
              <a:t>6</a:t>
            </a:fld>
            <a:endParaRPr lang="en-US"/>
          </a:p>
        </p:txBody>
      </p:sp>
      <p:sp>
        <p:nvSpPr>
          <p:cNvPr id="5" name="Title 4">
            <a:extLst>
              <a:ext uri="{FF2B5EF4-FFF2-40B4-BE49-F238E27FC236}">
                <a16:creationId xmlns:a16="http://schemas.microsoft.com/office/drawing/2014/main" id="{658C7E4E-82BC-4173-B182-9811E2E2566E}"/>
              </a:ext>
            </a:extLst>
          </p:cNvPr>
          <p:cNvSpPr>
            <a:spLocks noGrp="1"/>
          </p:cNvSpPr>
          <p:nvPr>
            <p:ph type="title"/>
          </p:nvPr>
        </p:nvSpPr>
        <p:spPr>
          <a:xfrm>
            <a:off x="346373" y="120620"/>
            <a:ext cx="7543800" cy="1450757"/>
          </a:xfrm>
        </p:spPr>
        <p:txBody>
          <a:bodyPr/>
          <a:lstStyle/>
          <a:p>
            <a:r>
              <a:rPr lang="en-US" dirty="0"/>
              <a:t>Make a prediction</a:t>
            </a:r>
          </a:p>
        </p:txBody>
      </p:sp>
      <p:sp>
        <p:nvSpPr>
          <p:cNvPr id="3" name="Content Placeholder 2"/>
          <p:cNvSpPr>
            <a:spLocks noGrp="1"/>
          </p:cNvSpPr>
          <p:nvPr>
            <p:ph idx="4294967295"/>
          </p:nvPr>
        </p:nvSpPr>
        <p:spPr>
          <a:xfrm>
            <a:off x="114300" y="1981200"/>
            <a:ext cx="8915400" cy="3482389"/>
          </a:xfrm>
        </p:spPr>
        <p:txBody>
          <a:bodyPr>
            <a:normAutofit/>
          </a:bodyPr>
          <a:lstStyle/>
          <a:p>
            <a:pPr marL="0" indent="0">
              <a:buNone/>
            </a:pPr>
            <a:r>
              <a:rPr lang="en-US" sz="2500" b="1" dirty="0"/>
              <a:t>Fill in the blanks with “elaborative studying” or “retrieval practice”.</a:t>
            </a:r>
          </a:p>
          <a:p>
            <a:pPr marL="0" indent="0">
              <a:buNone/>
            </a:pPr>
            <a:r>
              <a:rPr lang="en-US" sz="2500" b="1" dirty="0"/>
              <a:t> </a:t>
            </a:r>
          </a:p>
          <a:p>
            <a:pPr marL="0" indent="0">
              <a:buNone/>
            </a:pPr>
            <a:r>
              <a:rPr lang="en-US" sz="2500" b="1" dirty="0"/>
              <a:t>1. I hypothesize that the _________ group will perform better than the __________group on the </a:t>
            </a:r>
            <a:r>
              <a:rPr lang="en-US" sz="2500" b="1" i="1" dirty="0"/>
              <a:t>concept map </a:t>
            </a:r>
            <a:r>
              <a:rPr lang="en-US" sz="2500" b="1" dirty="0"/>
              <a:t>test.</a:t>
            </a:r>
          </a:p>
          <a:p>
            <a:pPr marL="514350" indent="-514350">
              <a:buAutoNum type="arabicPeriod"/>
            </a:pPr>
            <a:endParaRPr lang="en-US" sz="2500" b="1" dirty="0"/>
          </a:p>
          <a:p>
            <a:pPr marL="0" indent="0">
              <a:buNone/>
            </a:pPr>
            <a:r>
              <a:rPr lang="en-US" sz="2500" b="1" dirty="0"/>
              <a:t>2. I hypothesize that the ________ group will perform better than the __________group on the </a:t>
            </a:r>
            <a:r>
              <a:rPr lang="en-US" sz="2500" b="1" i="1" dirty="0"/>
              <a:t>short answer </a:t>
            </a:r>
            <a:r>
              <a:rPr lang="en-US" sz="2500" b="1" dirty="0"/>
              <a:t>test.</a:t>
            </a:r>
          </a:p>
        </p:txBody>
      </p:sp>
    </p:spTree>
    <p:extLst>
      <p:ext uri="{BB962C8B-B14F-4D97-AF65-F5344CB8AC3E}">
        <p14:creationId xmlns:p14="http://schemas.microsoft.com/office/powerpoint/2010/main" val="901582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7B2B66-730B-4B01-AAD3-B6DF0A5C2DD9}"/>
              </a:ext>
            </a:extLst>
          </p:cNvPr>
          <p:cNvSpPr>
            <a:spLocks noGrp="1"/>
          </p:cNvSpPr>
          <p:nvPr>
            <p:ph type="sldNum" sz="quarter" idx="12"/>
          </p:nvPr>
        </p:nvSpPr>
        <p:spPr/>
        <p:txBody>
          <a:bodyPr/>
          <a:lstStyle/>
          <a:p>
            <a:fld id="{52B6C46E-471F-4DF2-9986-B95C565342AC}" type="slidenum">
              <a:rPr lang="en-US" smtClean="0"/>
              <a:t>7</a:t>
            </a:fld>
            <a:endParaRPr lang="en-US"/>
          </a:p>
        </p:txBody>
      </p:sp>
      <p:sp>
        <p:nvSpPr>
          <p:cNvPr id="3" name="Title 2">
            <a:extLst>
              <a:ext uri="{FF2B5EF4-FFF2-40B4-BE49-F238E27FC236}">
                <a16:creationId xmlns:a16="http://schemas.microsoft.com/office/drawing/2014/main" id="{23FE84C5-1503-41E7-8A80-96F997799ACE}"/>
              </a:ext>
            </a:extLst>
          </p:cNvPr>
          <p:cNvSpPr>
            <a:spLocks noGrp="1"/>
          </p:cNvSpPr>
          <p:nvPr>
            <p:ph type="title"/>
          </p:nvPr>
        </p:nvSpPr>
        <p:spPr>
          <a:xfrm>
            <a:off x="152400" y="228600"/>
            <a:ext cx="7543800" cy="932596"/>
          </a:xfrm>
        </p:spPr>
        <p:txBody>
          <a:bodyPr/>
          <a:lstStyle/>
          <a:p>
            <a:r>
              <a:rPr lang="en-US" dirty="0"/>
              <a:t>From your worksheet</a:t>
            </a:r>
          </a:p>
        </p:txBody>
      </p:sp>
      <p:sp>
        <p:nvSpPr>
          <p:cNvPr id="5" name="Rectangle 4"/>
          <p:cNvSpPr/>
          <p:nvPr/>
        </p:nvSpPr>
        <p:spPr>
          <a:xfrm>
            <a:off x="323108" y="1828800"/>
            <a:ext cx="8497784" cy="4524315"/>
          </a:xfrm>
          <a:prstGeom prst="rect">
            <a:avLst/>
          </a:prstGeom>
        </p:spPr>
        <p:txBody>
          <a:bodyPr wrap="square">
            <a:spAutoFit/>
          </a:bodyPr>
          <a:lstStyle/>
          <a:p>
            <a:pPr marL="457200" lvl="0" indent="-457200">
              <a:buFont typeface="+mj-lt"/>
              <a:buAutoNum type="alphaLcPeriod"/>
            </a:pPr>
            <a:r>
              <a:rPr lang="en-US" sz="2400" dirty="0"/>
              <a:t>Study condition: elaborative studying versus retrieval practice</a:t>
            </a:r>
          </a:p>
          <a:p>
            <a:pPr marL="457200" lvl="0" indent="-457200">
              <a:buFont typeface="+mj-lt"/>
              <a:buAutoNum type="alphaLcPeriod"/>
            </a:pPr>
            <a:r>
              <a:rPr lang="en-US" sz="2400" dirty="0"/>
              <a:t>Elaborative studying</a:t>
            </a:r>
          </a:p>
          <a:p>
            <a:pPr marL="457200" lvl="0" indent="-457200">
              <a:buFont typeface="+mj-lt"/>
              <a:buAutoNum type="alphaLcPeriod"/>
            </a:pPr>
            <a:r>
              <a:rPr lang="en-US" sz="2400" dirty="0"/>
              <a:t>Retrieval practice</a:t>
            </a:r>
          </a:p>
          <a:p>
            <a:pPr marL="457200" lvl="0" indent="-457200">
              <a:buFont typeface="+mj-lt"/>
              <a:buAutoNum type="alphaLcPeriod"/>
            </a:pPr>
            <a:r>
              <a:rPr lang="en-US" sz="2400" dirty="0"/>
              <a:t>Concept map test score</a:t>
            </a:r>
          </a:p>
          <a:p>
            <a:pPr marL="457200" lvl="0" indent="-457200">
              <a:buFont typeface="+mj-lt"/>
              <a:buAutoNum type="alphaLcPeriod"/>
            </a:pPr>
            <a:r>
              <a:rPr lang="en-US" sz="2400" dirty="0"/>
              <a:t>Short answer test score</a:t>
            </a:r>
          </a:p>
          <a:p>
            <a:pPr marL="457200" lvl="0" indent="-457200">
              <a:buFont typeface="+mj-lt"/>
              <a:buAutoNum type="alphaLcPeriod"/>
            </a:pPr>
            <a:r>
              <a:rPr lang="en-US" sz="2400" dirty="0"/>
              <a:t>Concept test score and short answer score</a:t>
            </a:r>
          </a:p>
          <a:p>
            <a:pPr marL="457200" indent="-457200">
              <a:buFont typeface="+mj-lt"/>
              <a:buAutoNum type="alphaLcPeriod"/>
            </a:pPr>
            <a:r>
              <a:rPr lang="en-US" sz="2400" dirty="0"/>
              <a:t>Students’ major</a:t>
            </a:r>
          </a:p>
          <a:p>
            <a:pPr marL="457200" indent="-457200">
              <a:buFont typeface="+mj-lt"/>
              <a:buAutoNum type="alphaLcPeriod"/>
            </a:pPr>
            <a:endParaRPr lang="en-US" sz="2400" dirty="0"/>
          </a:p>
          <a:p>
            <a:pPr marL="457200" indent="-457200">
              <a:buFont typeface="+mj-lt"/>
              <a:buAutoNum type="alphaLcPeriod"/>
            </a:pPr>
            <a:endParaRPr lang="en-US" sz="2400" dirty="0"/>
          </a:p>
          <a:p>
            <a:r>
              <a:rPr lang="en-US" sz="2400" b="1" dirty="0"/>
              <a:t>What is/are the independent variable(s)?</a:t>
            </a:r>
          </a:p>
          <a:p>
            <a:endParaRPr lang="en-US" sz="2400" b="1" dirty="0"/>
          </a:p>
          <a:p>
            <a:r>
              <a:rPr lang="en-US" sz="2400" b="1" dirty="0"/>
              <a:t>What is/are the dependent variable(s)?</a:t>
            </a:r>
          </a:p>
        </p:txBody>
      </p:sp>
    </p:spTree>
    <p:extLst>
      <p:ext uri="{BB962C8B-B14F-4D97-AF65-F5344CB8AC3E}">
        <p14:creationId xmlns:p14="http://schemas.microsoft.com/office/powerpoint/2010/main" val="3946310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E982612-AFA6-4E73-957E-17B6D829ED40}"/>
              </a:ext>
            </a:extLst>
          </p:cNvPr>
          <p:cNvSpPr>
            <a:spLocks noGrp="1"/>
          </p:cNvSpPr>
          <p:nvPr>
            <p:ph type="sldNum" sz="quarter" idx="12"/>
          </p:nvPr>
        </p:nvSpPr>
        <p:spPr/>
        <p:txBody>
          <a:bodyPr/>
          <a:lstStyle/>
          <a:p>
            <a:fld id="{52B6C46E-471F-4DF2-9986-B95C565342AC}" type="slidenum">
              <a:rPr lang="en-US" smtClean="0"/>
              <a:t>8</a:t>
            </a:fld>
            <a:endParaRPr lang="en-US"/>
          </a:p>
        </p:txBody>
      </p:sp>
      <p:sp>
        <p:nvSpPr>
          <p:cNvPr id="2" name="Title 1"/>
          <p:cNvSpPr>
            <a:spLocks noGrp="1"/>
          </p:cNvSpPr>
          <p:nvPr>
            <p:ph type="title"/>
          </p:nvPr>
        </p:nvSpPr>
        <p:spPr>
          <a:xfrm>
            <a:off x="152400" y="76200"/>
            <a:ext cx="8153400" cy="1008795"/>
          </a:xfrm>
        </p:spPr>
        <p:txBody>
          <a:bodyPr>
            <a:noAutofit/>
          </a:bodyPr>
          <a:lstStyle/>
          <a:p>
            <a:r>
              <a:rPr lang="en-US" sz="2800" b="1" dirty="0"/>
              <a:t>5. If your hypotheses are both correct, what might your data look like on a bar graph? Draw or describe it</a:t>
            </a:r>
          </a:p>
        </p:txBody>
      </p:sp>
      <p:sp>
        <p:nvSpPr>
          <p:cNvPr id="3" name="TextBox 2">
            <a:extLst>
              <a:ext uri="{FF2B5EF4-FFF2-40B4-BE49-F238E27FC236}">
                <a16:creationId xmlns:a16="http://schemas.microsoft.com/office/drawing/2014/main" id="{E1D1B2D0-B4F2-4B98-92AD-775D9C00E66D}"/>
              </a:ext>
            </a:extLst>
          </p:cNvPr>
          <p:cNvSpPr txBox="1"/>
          <p:nvPr/>
        </p:nvSpPr>
        <p:spPr>
          <a:xfrm>
            <a:off x="457200" y="1084995"/>
            <a:ext cx="2133600" cy="369332"/>
          </a:xfrm>
          <a:prstGeom prst="rect">
            <a:avLst/>
          </a:prstGeom>
          <a:noFill/>
        </p:spPr>
        <p:txBody>
          <a:bodyPr wrap="square" rtlCol="0">
            <a:spAutoFit/>
          </a:bodyPr>
          <a:lstStyle/>
          <a:p>
            <a:r>
              <a:rPr lang="en-US" b="1" dirty="0"/>
              <a:t>Figure 6.1A</a:t>
            </a:r>
          </a:p>
        </p:txBody>
      </p:sp>
      <p:sp>
        <p:nvSpPr>
          <p:cNvPr id="6" name="TextBox 5">
            <a:extLst>
              <a:ext uri="{FF2B5EF4-FFF2-40B4-BE49-F238E27FC236}">
                <a16:creationId xmlns:a16="http://schemas.microsoft.com/office/drawing/2014/main" id="{8C3833EE-BAB3-480C-9C19-0AC68CDF78AA}"/>
              </a:ext>
            </a:extLst>
          </p:cNvPr>
          <p:cNvSpPr txBox="1"/>
          <p:nvPr/>
        </p:nvSpPr>
        <p:spPr>
          <a:xfrm>
            <a:off x="4381500" y="1084995"/>
            <a:ext cx="2133600" cy="369332"/>
          </a:xfrm>
          <a:prstGeom prst="rect">
            <a:avLst/>
          </a:prstGeom>
          <a:noFill/>
        </p:spPr>
        <p:txBody>
          <a:bodyPr wrap="square" rtlCol="0">
            <a:spAutoFit/>
          </a:bodyPr>
          <a:lstStyle/>
          <a:p>
            <a:r>
              <a:rPr lang="en-US" b="1" dirty="0"/>
              <a:t>Figure 6.1B</a:t>
            </a:r>
          </a:p>
        </p:txBody>
      </p:sp>
      <p:pic>
        <p:nvPicPr>
          <p:cNvPr id="8194" name="Picture 2" descr="Question 5 is a set of blank axes for drawing in what data supporting your hypotheses might look like for both the final short answer test (Figure 6.1A) and the final concept map test (Figure 6.1B), depending on the type of studying used. &#10;&#10;This matches the axes on Figure 6.1 in your student handout. See alt-text for figures in your student hand-out for more instructions.&#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084995"/>
            <a:ext cx="8229600" cy="5283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7393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2D85E0F-4B6A-4DEC-8403-5BCC1D51D2F2}"/>
              </a:ext>
            </a:extLst>
          </p:cNvPr>
          <p:cNvSpPr>
            <a:spLocks noGrp="1"/>
          </p:cNvSpPr>
          <p:nvPr>
            <p:ph type="sldNum" sz="quarter" idx="12"/>
          </p:nvPr>
        </p:nvSpPr>
        <p:spPr/>
        <p:txBody>
          <a:bodyPr/>
          <a:lstStyle/>
          <a:p>
            <a:fld id="{52B6C46E-471F-4DF2-9986-B95C565342AC}" type="slidenum">
              <a:rPr lang="en-US" smtClean="0"/>
              <a:t>9</a:t>
            </a:fld>
            <a:endParaRPr lang="en-US"/>
          </a:p>
        </p:txBody>
      </p:sp>
      <p:sp>
        <p:nvSpPr>
          <p:cNvPr id="2" name="Title 1"/>
          <p:cNvSpPr>
            <a:spLocks noGrp="1"/>
          </p:cNvSpPr>
          <p:nvPr>
            <p:ph type="title"/>
          </p:nvPr>
        </p:nvSpPr>
        <p:spPr>
          <a:xfrm>
            <a:off x="179763" y="282668"/>
            <a:ext cx="8229600" cy="1066800"/>
          </a:xfrm>
        </p:spPr>
        <p:txBody>
          <a:bodyPr>
            <a:normAutofit fontScale="90000"/>
          </a:bodyPr>
          <a:lstStyle/>
          <a:p>
            <a:pPr>
              <a:lnSpc>
                <a:spcPct val="100000"/>
              </a:lnSpc>
            </a:pPr>
            <a:r>
              <a:rPr lang="en-US" sz="3600" b="1" dirty="0"/>
              <a:t>6. If it is best to match study technique to the type of test, what might your data look like? Draw it</a:t>
            </a:r>
          </a:p>
        </p:txBody>
      </p:sp>
      <p:sp>
        <p:nvSpPr>
          <p:cNvPr id="4" name="TextBox 3">
            <a:extLst>
              <a:ext uri="{FF2B5EF4-FFF2-40B4-BE49-F238E27FC236}">
                <a16:creationId xmlns:a16="http://schemas.microsoft.com/office/drawing/2014/main" id="{440DC02F-B273-45E1-A2CF-C99D144672E4}"/>
              </a:ext>
            </a:extLst>
          </p:cNvPr>
          <p:cNvSpPr txBox="1"/>
          <p:nvPr/>
        </p:nvSpPr>
        <p:spPr>
          <a:xfrm>
            <a:off x="304800" y="1415533"/>
            <a:ext cx="1750025" cy="369332"/>
          </a:xfrm>
          <a:prstGeom prst="rect">
            <a:avLst/>
          </a:prstGeom>
          <a:noFill/>
        </p:spPr>
        <p:txBody>
          <a:bodyPr wrap="square" rtlCol="0">
            <a:spAutoFit/>
          </a:bodyPr>
          <a:lstStyle/>
          <a:p>
            <a:r>
              <a:rPr lang="en-US" b="1" dirty="0"/>
              <a:t>Figure 6.2A</a:t>
            </a:r>
          </a:p>
        </p:txBody>
      </p:sp>
      <p:sp>
        <p:nvSpPr>
          <p:cNvPr id="6" name="TextBox 5">
            <a:extLst>
              <a:ext uri="{FF2B5EF4-FFF2-40B4-BE49-F238E27FC236}">
                <a16:creationId xmlns:a16="http://schemas.microsoft.com/office/drawing/2014/main" id="{EE326E95-0719-4E51-A4D6-2664C91769A3}"/>
              </a:ext>
            </a:extLst>
          </p:cNvPr>
          <p:cNvSpPr txBox="1"/>
          <p:nvPr/>
        </p:nvSpPr>
        <p:spPr>
          <a:xfrm>
            <a:off x="4444637" y="1355895"/>
            <a:ext cx="1750025" cy="369332"/>
          </a:xfrm>
          <a:prstGeom prst="rect">
            <a:avLst/>
          </a:prstGeom>
          <a:noFill/>
        </p:spPr>
        <p:txBody>
          <a:bodyPr wrap="square" rtlCol="0">
            <a:spAutoFit/>
          </a:bodyPr>
          <a:lstStyle/>
          <a:p>
            <a:r>
              <a:rPr lang="en-US" b="1" dirty="0"/>
              <a:t>Figure 6.2B</a:t>
            </a:r>
          </a:p>
        </p:txBody>
      </p:sp>
      <p:pic>
        <p:nvPicPr>
          <p:cNvPr id="8194" name="Picture 2" descr="Question 6 is a set of blank axes for drawing in what data supporting the hypothesis that it is best to match study technique to the test might look like for both the final short answer test (Figure 6.2A) and the final concept map test (Figure 6.2B), depending on the type of studying used. &#10;&#10;This matches the axes on Figure 6.2 in your student handout. See alt-text for figures in your student hand-out for more instructions.&#1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00199"/>
            <a:ext cx="8305800" cy="46152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2784203"/>
      </p:ext>
    </p:extLst>
  </p:cSld>
  <p:clrMapOvr>
    <a:masterClrMapping/>
  </p:clrMapOvr>
</p:sld>
</file>

<file path=ppt/theme/theme1.xml><?xml version="1.0" encoding="utf-8"?>
<a:theme xmlns:a="http://schemas.openxmlformats.org/drawingml/2006/main" name="Retrospect.kbb">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Retrospect.kbb</Template>
  <TotalTime>357</TotalTime>
  <Words>933</Words>
  <Application>Microsoft Office PowerPoint</Application>
  <PresentationFormat>On-screen Show (4:3)</PresentationFormat>
  <Paragraphs>95</Paragraphs>
  <Slides>12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vt:lpstr>
      <vt:lpstr>Calibri</vt:lpstr>
      <vt:lpstr>Calibri Light</vt:lpstr>
      <vt:lpstr>Retrospect.kbb</vt:lpstr>
      <vt:lpstr>PowerPoint Presentation</vt:lpstr>
      <vt:lpstr>Study Techniques</vt:lpstr>
      <vt:lpstr>Stages of Memory</vt:lpstr>
      <vt:lpstr>Example Concept Map</vt:lpstr>
      <vt:lpstr>Sample Short Answer Questions</vt:lpstr>
      <vt:lpstr>Make a prediction</vt:lpstr>
      <vt:lpstr>From your worksheet</vt:lpstr>
      <vt:lpstr>5. If your hypotheses are both correct, what might your data look like on a bar graph? Draw or describe it</vt:lpstr>
      <vt:lpstr>6. If it is best to match study technique to the type of test, what might your data look like? Draw it</vt:lpstr>
      <vt:lpstr>Students Predicted Better Learning with Elaborative Studying than Retrieval Practice</vt:lpstr>
      <vt:lpstr>Students Predicted Better Learning  with Elaborative Studying than Retrieval Practice, but They Actually Learned More with Retrieval Practice</vt:lpstr>
      <vt:lpstr>Intro Psych Scientific Reasoning Module #6: Study Strategies</vt:lpstr>
    </vt:vector>
  </TitlesOfParts>
  <Company>Oregon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Support</dc:creator>
  <cp:lastModifiedBy>Raechel Soicher</cp:lastModifiedBy>
  <cp:revision>46</cp:revision>
  <dcterms:created xsi:type="dcterms:W3CDTF">2015-07-28T20:59:45Z</dcterms:created>
  <dcterms:modified xsi:type="dcterms:W3CDTF">2019-01-03T16:52:44Z</dcterms:modified>
</cp:coreProperties>
</file>